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handoutMasterIdLst>
    <p:handoutMasterId r:id="rId13"/>
  </p:handoutMasterIdLst>
  <p:sldIdLst>
    <p:sldId id="267" r:id="rId2"/>
    <p:sldId id="269" r:id="rId3"/>
    <p:sldId id="270" r:id="rId4"/>
    <p:sldId id="271" r:id="rId5"/>
    <p:sldId id="274" r:id="rId6"/>
    <p:sldId id="276" r:id="rId7"/>
    <p:sldId id="277" r:id="rId8"/>
    <p:sldId id="278" r:id="rId9"/>
    <p:sldId id="279" r:id="rId10"/>
    <p:sldId id="280" r:id="rId11"/>
    <p:sldId id="263"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93300"/>
    <a:srgbClr val="0000FF"/>
    <a:srgbClr val="FFCC66"/>
    <a:srgbClr val="FF9933"/>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Be stiliaus, be tinklelio">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inis stilius 1 – paryškinima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inis stilius 1 – paryškinima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eminis stilius 1 – paryškinima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minis stilius 1 – paryškinima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inis stilius 1 – paryškinima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eminis stilius 1 – paryškinima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6" d="100"/>
          <a:sy n="76" d="100"/>
        </p:scale>
        <p:origin x="-1560" y="-6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66C4847-9F93-4DED-BD73-270BB994E76E}" type="datetimeFigureOut">
              <a:rPr lang="lt-LT" smtClean="0"/>
              <a:t>2020.08.28</a:t>
            </a:fld>
            <a:endParaRPr lang="lt-LT"/>
          </a:p>
        </p:txBody>
      </p:sp>
      <p:sp>
        <p:nvSpPr>
          <p:cNvPr id="4" name="Poraštės vietos rezervavimo ženklas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42F2F69-173F-4984-8700-7A825385DCE7}" type="slidenum">
              <a:rPr lang="lt-LT" smtClean="0"/>
              <a:t>‹#›</a:t>
            </a:fld>
            <a:endParaRPr lang="lt-LT"/>
          </a:p>
        </p:txBody>
      </p:sp>
    </p:spTree>
    <p:extLst>
      <p:ext uri="{BB962C8B-B14F-4D97-AF65-F5344CB8AC3E}">
        <p14:creationId xmlns:p14="http://schemas.microsoft.com/office/powerpoint/2010/main" val="6376649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0185CE0D-F4E2-40EE-B661-593544601B7F}" type="datetimeFigureOut">
              <a:rPr lang="lt-LT" smtClean="0"/>
              <a:t>2020.08.28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33BAE9-A293-46B2-B64E-8BED8625989E}" type="slidenum">
              <a:rPr lang="lt-LT" smtClean="0"/>
              <a:t>‹#›</a:t>
            </a:fld>
            <a:endParaRPr lang="lt-LT"/>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lt-LT" smtClean="0"/>
              <a:t>Spustelėję redag. ruoš. pavad. stilių</a:t>
            </a:r>
            <a:endParaRPr lang="en-US" dirty="0"/>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4" name="Date Placeholder 3"/>
          <p:cNvSpPr>
            <a:spLocks noGrp="1"/>
          </p:cNvSpPr>
          <p:nvPr>
            <p:ph type="dt" sz="half" idx="10"/>
          </p:nvPr>
        </p:nvSpPr>
        <p:spPr/>
        <p:txBody>
          <a:bodyPr/>
          <a:lstStyle/>
          <a:p>
            <a:fld id="{0185CE0D-F4E2-40EE-B661-593544601B7F}" type="datetimeFigureOut">
              <a:rPr lang="lt-LT" smtClean="0"/>
              <a:t>2020.08.28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33BAE9-A293-46B2-B64E-8BED8625989E}" type="slidenum">
              <a:rPr lang="lt-LT" smtClean="0"/>
              <a:t>‹#›</a:t>
            </a:fld>
            <a:endParaRPr lang="lt-LT"/>
          </a:p>
        </p:txBody>
      </p:sp>
      <p:sp>
        <p:nvSpPr>
          <p:cNvPr id="8" name="Content Placeholder 7"/>
          <p:cNvSpPr>
            <a:spLocks noGrp="1"/>
          </p:cNvSpPr>
          <p:nvPr>
            <p:ph sz="quarter" idx="13"/>
          </p:nvPr>
        </p:nvSpPr>
        <p:spPr>
          <a:xfrm>
            <a:off x="609600" y="1600200"/>
            <a:ext cx="7924800" cy="41148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0185CE0D-F4E2-40EE-B661-593544601B7F}" type="datetimeFigureOut">
              <a:rPr lang="lt-LT" smtClean="0"/>
              <a:t>2020.08.28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5" name="Date Placeholder 4"/>
          <p:cNvSpPr>
            <a:spLocks noGrp="1"/>
          </p:cNvSpPr>
          <p:nvPr>
            <p:ph type="dt" sz="half" idx="10"/>
          </p:nvPr>
        </p:nvSpPr>
        <p:spPr/>
        <p:txBody>
          <a:bodyPr/>
          <a:lstStyle/>
          <a:p>
            <a:fld id="{0185CE0D-F4E2-40EE-B661-593544601B7F}" type="datetimeFigureOut">
              <a:rPr lang="lt-LT" smtClean="0"/>
              <a:t>2020.08.28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7" name="Date Placeholder 6"/>
          <p:cNvSpPr>
            <a:spLocks noGrp="1"/>
          </p:cNvSpPr>
          <p:nvPr>
            <p:ph type="dt" sz="half" idx="10"/>
          </p:nvPr>
        </p:nvSpPr>
        <p:spPr/>
        <p:txBody>
          <a:bodyPr/>
          <a:lstStyle/>
          <a:p>
            <a:fld id="{0185CE0D-F4E2-40EE-B661-593544601B7F}" type="datetimeFigureOut">
              <a:rPr lang="lt-LT" smtClean="0"/>
              <a:t>2020.08.28</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0185CE0D-F4E2-40EE-B661-593544601B7F}" type="datetimeFigureOut">
              <a:rPr lang="lt-LT" smtClean="0"/>
              <a:t>2020.08.28</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85CE0D-F4E2-40EE-B661-593544601B7F}" type="datetimeFigureOut">
              <a:rPr lang="lt-LT" smtClean="0"/>
              <a:t>2020.08.28</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0185CE0D-F4E2-40EE-B661-593544601B7F}" type="datetimeFigureOut">
              <a:rPr lang="lt-LT" smtClean="0"/>
              <a:t>2020.08.28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lt-LT" smtClean="0"/>
              <a:t>Spustelėję redag. ruoš. pavad. stilių</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0185CE0D-F4E2-40EE-B661-593544601B7F}" type="datetimeFigureOut">
              <a:rPr lang="lt-LT" smtClean="0"/>
              <a:t>2020.08.28</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0185CE0D-F4E2-40EE-B661-593544601B7F}" type="datetimeFigureOut">
              <a:rPr lang="lt-LT" smtClean="0"/>
              <a:t>2020.08.28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a:p>
        </p:txBody>
      </p:sp>
      <p:sp>
        <p:nvSpPr>
          <p:cNvPr id="4" name="Date Placeholder 3"/>
          <p:cNvSpPr>
            <a:spLocks noGrp="1"/>
          </p:cNvSpPr>
          <p:nvPr>
            <p:ph type="dt" sz="half" idx="10"/>
          </p:nvPr>
        </p:nvSpPr>
        <p:spPr/>
        <p:txBody>
          <a:bodyPr/>
          <a:lstStyle/>
          <a:p>
            <a:fld id="{0185CE0D-F4E2-40EE-B661-593544601B7F}" type="datetimeFigureOut">
              <a:rPr lang="lt-LT" smtClean="0"/>
              <a:t>2020.08.28</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EF33BAE9-A293-46B2-B64E-8BED8625989E}" type="slidenum">
              <a:rPr lang="lt-LT" smtClean="0"/>
              <a:t>‹#›</a:t>
            </a:fld>
            <a:endParaRPr lang="lt-LT"/>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9933"/>
            </a:gs>
            <a:gs pos="38000">
              <a:srgbClr val="FFC000"/>
            </a:gs>
            <a:gs pos="67000">
              <a:schemeClr val="tx1"/>
            </a:gs>
          </a:gsLst>
          <a:lin ang="5400000" scaled="0"/>
          <a:tileRect/>
        </a:gradFill>
        <a:effectLst/>
      </p:bgPr>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0185CE0D-F4E2-40EE-B661-593544601B7F}" type="datetimeFigureOut">
              <a:rPr lang="lt-LT" smtClean="0"/>
              <a:t>2020.08.28</a:t>
            </a:fld>
            <a:endParaRPr lang="lt-LT"/>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lt-LT"/>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EF33BAE9-A293-46B2-B64E-8BED8625989E}" type="slidenum">
              <a:rPr lang="lt-LT" smtClean="0"/>
              <a:t>‹#›</a:t>
            </a:fld>
            <a:endParaRPr lang="lt-LT"/>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wipe/>
  </p:transition>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4.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5.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10.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hyperlink" Target="https://www.google.lt/url?sa=i&amp;url=https%3A%2F%2Fbuhalteres.lt%2Fkuriame-lietuvos-ateiti-2014-2020%2F&amp;psig=AOvVaw1qAPK4T0rh9cRS061wB5yF&amp;ust=1598678900508000&amp;source=images&amp;cd=vfe&amp;ved=0CAIQjRxqFwoTCIjelpKVvesCFQAAAAAdAAAAABAI"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 Id="rId9" Type="http://schemas.microsoft.com/office/2007/relationships/hdphoto" Target="../media/hdphoto3.wdp"/></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C9900"/>
            </a:gs>
            <a:gs pos="38000">
              <a:srgbClr val="FFC000"/>
            </a:gs>
            <a:gs pos="67000">
              <a:schemeClr val="tx1"/>
            </a:gs>
          </a:gsLst>
          <a:lin ang="5400000" scaled="0"/>
          <a:tileRect/>
        </a:gradFill>
        <a:effectLst/>
      </p:bgPr>
    </p:bg>
    <p:spTree>
      <p:nvGrpSpPr>
        <p:cNvPr id="1" name=""/>
        <p:cNvGrpSpPr/>
        <p:nvPr/>
      </p:nvGrpSpPr>
      <p:grpSpPr>
        <a:xfrm>
          <a:off x="0" y="0"/>
          <a:ext cx="0" cy="0"/>
          <a:chOff x="0" y="0"/>
          <a:chExt cx="0" cy="0"/>
        </a:xfrm>
      </p:grpSpPr>
      <p:sp>
        <p:nvSpPr>
          <p:cNvPr id="3" name="Antrinis pavadinimas 2"/>
          <p:cNvSpPr>
            <a:spLocks noGrp="1"/>
          </p:cNvSpPr>
          <p:nvPr>
            <p:ph type="subTitle" idx="1"/>
          </p:nvPr>
        </p:nvSpPr>
        <p:spPr>
          <a:xfrm>
            <a:off x="1945785" y="4005064"/>
            <a:ext cx="4968552" cy="1424669"/>
          </a:xfrm>
        </p:spPr>
        <p:txBody>
          <a:bodyPr>
            <a:noAutofit/>
          </a:bodyPr>
          <a:lstStyle/>
          <a:p>
            <a:r>
              <a:rPr lang="lt-LT" sz="1400" b="1" dirty="0" smtClean="0">
                <a:solidFill>
                  <a:srgbClr val="C00000"/>
                </a:solidFill>
                <a:latin typeface="Times New Roman" panose="02020603050405020304" pitchFamily="18" charset="0"/>
                <a:cs typeface="Times New Roman" panose="02020603050405020304" pitchFamily="18" charset="0"/>
              </a:rPr>
              <a:t>RAMUNĖ BAKUČIONIENĖ</a:t>
            </a:r>
          </a:p>
          <a:p>
            <a:r>
              <a:rPr lang="lt-LT" sz="1400" b="1" dirty="0" smtClean="0">
                <a:solidFill>
                  <a:srgbClr val="C00000"/>
                </a:solidFill>
                <a:latin typeface="Times New Roman" panose="02020603050405020304" pitchFamily="18" charset="0"/>
                <a:cs typeface="Times New Roman" panose="02020603050405020304" pitchFamily="18" charset="0"/>
              </a:rPr>
              <a:t>RASA RAGELYTĖ-KRAUCEVIČIENĖ</a:t>
            </a:r>
          </a:p>
          <a:p>
            <a:pPr>
              <a:spcBef>
                <a:spcPts val="0"/>
              </a:spcBef>
              <a:spcAft>
                <a:spcPts val="0"/>
              </a:spcAft>
            </a:pPr>
            <a:r>
              <a:rPr lang="lt-LT" sz="1400" dirty="0" smtClean="0">
                <a:solidFill>
                  <a:srgbClr val="C00000"/>
                </a:solidFill>
                <a:latin typeface="Times New Roman" panose="02020603050405020304" pitchFamily="18" charset="0"/>
                <a:cs typeface="Times New Roman" panose="02020603050405020304" pitchFamily="18" charset="0"/>
              </a:rPr>
              <a:t>Ukmergės rajono savivaldybės administracijos</a:t>
            </a:r>
          </a:p>
          <a:p>
            <a:pPr>
              <a:spcBef>
                <a:spcPts val="0"/>
              </a:spcBef>
              <a:spcAft>
                <a:spcPts val="0"/>
              </a:spcAft>
            </a:pPr>
            <a:r>
              <a:rPr lang="lt-LT" sz="1400" dirty="0" smtClean="0">
                <a:solidFill>
                  <a:srgbClr val="C00000"/>
                </a:solidFill>
                <a:latin typeface="Times New Roman" panose="02020603050405020304" pitchFamily="18" charset="0"/>
                <a:cs typeface="Times New Roman" panose="02020603050405020304" pitchFamily="18" charset="0"/>
              </a:rPr>
              <a:t>Švietimo ir sporto skyriaus</a:t>
            </a:r>
          </a:p>
          <a:p>
            <a:pPr>
              <a:spcBef>
                <a:spcPts val="0"/>
              </a:spcBef>
              <a:spcAft>
                <a:spcPts val="0"/>
              </a:spcAft>
            </a:pPr>
            <a:r>
              <a:rPr lang="lt-LT" sz="1400" dirty="0" smtClean="0">
                <a:solidFill>
                  <a:srgbClr val="C00000"/>
                </a:solidFill>
                <a:latin typeface="Times New Roman" panose="02020603050405020304" pitchFamily="18" charset="0"/>
                <a:cs typeface="Times New Roman" panose="02020603050405020304" pitchFamily="18" charset="0"/>
              </a:rPr>
              <a:t>vyriausiosios specialistės</a:t>
            </a:r>
            <a:endParaRPr lang="lt-LT" sz="1400" dirty="0">
              <a:solidFill>
                <a:srgbClr val="C00000"/>
              </a:solidFill>
              <a:latin typeface="Times New Roman" panose="02020603050405020304" pitchFamily="18" charset="0"/>
              <a:cs typeface="Times New Roman" panose="02020603050405020304" pitchFamily="18" charset="0"/>
            </a:endParaRPr>
          </a:p>
        </p:txBody>
      </p:sp>
      <p:sp>
        <p:nvSpPr>
          <p:cNvPr id="4" name="Stačiakampis 3"/>
          <p:cNvSpPr/>
          <p:nvPr/>
        </p:nvSpPr>
        <p:spPr>
          <a:xfrm>
            <a:off x="715058" y="818439"/>
            <a:ext cx="7430007" cy="2308324"/>
          </a:xfrm>
          <a:prstGeom prst="rect">
            <a:avLst/>
          </a:prstGeom>
        </p:spPr>
        <p:txBody>
          <a:bodyPr wrap="square">
            <a:spAutoFit/>
          </a:bodyPr>
          <a:lstStyle/>
          <a:p>
            <a:pPr lvl="0" algn="ctr">
              <a:spcBef>
                <a:spcPct val="0"/>
              </a:spcBef>
            </a:pPr>
            <a:r>
              <a:rPr lang="lt-LT" sz="4800" b="1" cap="all" spc="50"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PROJEKTINĖ VEIKLA IKIMOKYKLINIO UGDYMO ĮSTAIGOSE</a:t>
            </a:r>
            <a:endParaRPr lang="lt-LT" sz="4800" b="1" cap="all" spc="50" dirty="0">
              <a:solidFill>
                <a:srgbClr val="FF0000"/>
              </a:solidFill>
              <a:effectLst>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grpSp>
        <p:nvGrpSpPr>
          <p:cNvPr id="7" name="Grupė 6"/>
          <p:cNvGrpSpPr/>
          <p:nvPr/>
        </p:nvGrpSpPr>
        <p:grpSpPr>
          <a:xfrm>
            <a:off x="755576" y="6081343"/>
            <a:ext cx="7632848" cy="695180"/>
            <a:chOff x="755576" y="6081343"/>
            <a:chExt cx="7632848" cy="69518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41663794"/>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sz="quarter" idx="13"/>
          </p:nvPr>
        </p:nvSpPr>
        <p:spPr>
          <a:xfrm>
            <a:off x="611560" y="1412776"/>
            <a:ext cx="7924800" cy="4176464"/>
          </a:xfrm>
        </p:spPr>
        <p:txBody>
          <a:bodyPr>
            <a:normAutofit lnSpcReduction="10000"/>
          </a:bodyPr>
          <a:lstStyle/>
          <a:p>
            <a:pPr>
              <a:lnSpc>
                <a:spcPct val="110000"/>
              </a:lnSpc>
              <a:spcBef>
                <a:spcPts val="0"/>
              </a:spcBef>
              <a:spcAft>
                <a:spcPts val="1200"/>
              </a:spcAft>
              <a:buClr>
                <a:srgbClr val="FF0000"/>
              </a:buClr>
              <a:buFont typeface="Arial" charset="0"/>
              <a:buChar char="•"/>
            </a:pPr>
            <a:r>
              <a:rPr lang="lt-LT" sz="2400" dirty="0" smtClean="0">
                <a:solidFill>
                  <a:srgbClr val="FF0000"/>
                </a:solidFill>
                <a:latin typeface="Times New Roman" panose="02020603050405020304" pitchFamily="18" charset="0"/>
                <a:cs typeface="Times New Roman" panose="02020603050405020304" pitchFamily="18" charset="0"/>
              </a:rPr>
              <a:t>Ankstyvojo amžiaus vaikų adaptacija ikimokyklinio ugdymo įstaigoje;</a:t>
            </a:r>
          </a:p>
          <a:p>
            <a:pPr>
              <a:lnSpc>
                <a:spcPct val="110000"/>
              </a:lnSpc>
              <a:spcBef>
                <a:spcPts val="0"/>
              </a:spcBef>
              <a:spcAft>
                <a:spcPts val="1200"/>
              </a:spcAft>
              <a:buClr>
                <a:srgbClr val="FF0000"/>
              </a:buClr>
            </a:pPr>
            <a:r>
              <a:rPr lang="lt-LT" sz="2400" dirty="0" smtClean="0">
                <a:solidFill>
                  <a:srgbClr val="FF0000"/>
                </a:solidFill>
                <a:latin typeface="Times New Roman" panose="02020603050405020304" pitchFamily="18" charset="0"/>
                <a:cs typeface="Times New Roman" panose="02020603050405020304" pitchFamily="18" charset="0"/>
              </a:rPr>
              <a:t>Vyresniųjų vaikų nemiegančių pietų miego užimtumas;</a:t>
            </a:r>
          </a:p>
          <a:p>
            <a:pPr>
              <a:lnSpc>
                <a:spcPct val="110000"/>
              </a:lnSpc>
              <a:spcBef>
                <a:spcPts val="0"/>
              </a:spcBef>
              <a:spcAft>
                <a:spcPts val="1200"/>
              </a:spcAft>
              <a:buClr>
                <a:srgbClr val="FF0000"/>
              </a:buClr>
            </a:pPr>
            <a:r>
              <a:rPr lang="lt-LT" sz="2400" dirty="0" smtClean="0">
                <a:solidFill>
                  <a:srgbClr val="FF0000"/>
                </a:solidFill>
                <a:latin typeface="Times New Roman" panose="02020603050405020304" pitchFamily="18" charset="0"/>
                <a:cs typeface="Times New Roman" panose="02020603050405020304" pitchFamily="18" charset="0"/>
              </a:rPr>
              <a:t>Vis dažniau pasitaikantys vaikų destruktyvaus elgesio atvejai;</a:t>
            </a:r>
          </a:p>
          <a:p>
            <a:pPr>
              <a:lnSpc>
                <a:spcPct val="110000"/>
              </a:lnSpc>
              <a:spcBef>
                <a:spcPts val="0"/>
              </a:spcBef>
              <a:spcAft>
                <a:spcPts val="1200"/>
              </a:spcAft>
              <a:buClr>
                <a:srgbClr val="FF0000"/>
              </a:buClr>
            </a:pPr>
            <a:r>
              <a:rPr lang="lt-LT" sz="2400" dirty="0" smtClean="0">
                <a:solidFill>
                  <a:srgbClr val="FF0000"/>
                </a:solidFill>
                <a:latin typeface="Times New Roman" panose="02020603050405020304" pitchFamily="18" charset="0"/>
                <a:cs typeface="Times New Roman" panose="02020603050405020304" pitchFamily="18" charset="0"/>
              </a:rPr>
              <a:t>Specialiųjų poreikių vaikų integracija į bendrojo ugdymo grupes;</a:t>
            </a:r>
          </a:p>
          <a:p>
            <a:pPr>
              <a:lnSpc>
                <a:spcPct val="110000"/>
              </a:lnSpc>
              <a:spcBef>
                <a:spcPts val="0"/>
              </a:spcBef>
              <a:spcAft>
                <a:spcPts val="1200"/>
              </a:spcAft>
              <a:buClr>
                <a:srgbClr val="FF0000"/>
              </a:buClr>
            </a:pPr>
            <a:r>
              <a:rPr lang="lt-LT" sz="2400" dirty="0" smtClean="0">
                <a:solidFill>
                  <a:srgbClr val="FF0000"/>
                </a:solidFill>
                <a:latin typeface="Times New Roman" panose="02020603050405020304" pitchFamily="18" charset="0"/>
                <a:cs typeface="Times New Roman" panose="02020603050405020304" pitchFamily="18" charset="0"/>
              </a:rPr>
              <a:t>Tobulintinas socialinis emocinis ugdymas. </a:t>
            </a:r>
          </a:p>
          <a:p>
            <a:pPr>
              <a:lnSpc>
                <a:spcPct val="110000"/>
              </a:lnSpc>
              <a:spcBef>
                <a:spcPts val="0"/>
              </a:spcBef>
              <a:spcAft>
                <a:spcPts val="1200"/>
              </a:spcAft>
              <a:buClr>
                <a:srgbClr val="FF0000"/>
              </a:buClr>
            </a:pPr>
            <a:r>
              <a:rPr lang="lt-LT" sz="2400" dirty="0" smtClean="0">
                <a:solidFill>
                  <a:srgbClr val="FF0000"/>
                </a:solidFill>
                <a:latin typeface="Times New Roman" panose="02020603050405020304" pitchFamily="18" charset="0"/>
                <a:cs typeface="Times New Roman" panose="02020603050405020304" pitchFamily="18" charset="0"/>
              </a:rPr>
              <a:t>Kt.	</a:t>
            </a:r>
            <a:endParaRPr lang="lt-LT" sz="2400" dirty="0">
              <a:solidFill>
                <a:srgbClr val="FF0000"/>
              </a:solidFill>
              <a:latin typeface="Times New Roman" panose="02020603050405020304" pitchFamily="18" charset="0"/>
              <a:cs typeface="Times New Roman" panose="02020603050405020304" pitchFamily="18" charset="0"/>
            </a:endParaRPr>
          </a:p>
        </p:txBody>
      </p:sp>
      <p:sp>
        <p:nvSpPr>
          <p:cNvPr id="4" name="Antraštė 3"/>
          <p:cNvSpPr>
            <a:spLocks noGrp="1"/>
          </p:cNvSpPr>
          <p:nvPr>
            <p:ph type="title"/>
          </p:nvPr>
        </p:nvSpPr>
        <p:spPr>
          <a:xfrm>
            <a:off x="609600" y="274638"/>
            <a:ext cx="7924800" cy="723900"/>
          </a:xfrm>
        </p:spPr>
        <p:txBody>
          <a:bodyPr/>
          <a:lstStyle/>
          <a:p>
            <a:pPr algn="ctr"/>
            <a:r>
              <a:rPr lang="lt-LT" sz="3200" b="1" dirty="0" smtClean="0">
                <a:solidFill>
                  <a:srgbClr val="993300"/>
                </a:solidFill>
                <a:latin typeface="Times New Roman" panose="02020603050405020304" pitchFamily="18" charset="0"/>
                <a:cs typeface="Times New Roman" panose="02020603050405020304" pitchFamily="18" charset="0"/>
              </a:rPr>
              <a:t>Situacijos analizė. problemos</a:t>
            </a:r>
            <a:endParaRPr lang="lt-LT" sz="3200" b="1" dirty="0">
              <a:solidFill>
                <a:srgbClr val="993300"/>
              </a:solidFill>
              <a:latin typeface="Times New Roman" panose="02020603050405020304" pitchFamily="18" charset="0"/>
              <a:cs typeface="Times New Roman" panose="02020603050405020304" pitchFamily="18" charset="0"/>
            </a:endParaRPr>
          </a:p>
        </p:txBody>
      </p:sp>
      <p:sp>
        <p:nvSpPr>
          <p:cNvPr id="5" name="Antraštė 1"/>
          <p:cNvSpPr txBox="1">
            <a:spLocks/>
          </p:cNvSpPr>
          <p:nvPr/>
        </p:nvSpPr>
        <p:spPr>
          <a:xfrm>
            <a:off x="611560" y="427038"/>
            <a:ext cx="7924800" cy="1143000"/>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lt-LT" dirty="0"/>
          </a:p>
        </p:txBody>
      </p:sp>
      <p:grpSp>
        <p:nvGrpSpPr>
          <p:cNvPr id="10" name="Grupė 9"/>
          <p:cNvGrpSpPr/>
          <p:nvPr/>
        </p:nvGrpSpPr>
        <p:grpSpPr>
          <a:xfrm>
            <a:off x="755576" y="6081343"/>
            <a:ext cx="7632848" cy="695180"/>
            <a:chOff x="755576" y="6081343"/>
            <a:chExt cx="7632848" cy="695180"/>
          </a:xfrm>
        </p:grpSpPr>
        <p:pic>
          <p:nvPicPr>
            <p:cNvPr id="11"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262425885"/>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07504" y="332656"/>
            <a:ext cx="8928992" cy="1224136"/>
          </a:xfrm>
        </p:spPr>
        <p:txBody>
          <a:bodyPr/>
          <a:lstStyle/>
          <a:p>
            <a:pPr algn="ctr"/>
            <a:r>
              <a:rPr lang="lt-LT" sz="3200" b="1" dirty="0">
                <a:solidFill>
                  <a:srgbClr val="993300"/>
                </a:solidFill>
                <a:latin typeface="Times New Roman" panose="02020603050405020304" pitchFamily="18" charset="0"/>
                <a:cs typeface="Times New Roman" panose="02020603050405020304" pitchFamily="18" charset="0"/>
              </a:rPr>
              <a:t>Europos STRUKTŪRINIŲ FONDŲ FINANSUOJAMI PROJEKTAI</a:t>
            </a:r>
          </a:p>
        </p:txBody>
      </p:sp>
      <p:sp>
        <p:nvSpPr>
          <p:cNvPr id="3" name="Turinio vietos rezervavimo ženklas 2"/>
          <p:cNvSpPr>
            <a:spLocks noGrp="1"/>
          </p:cNvSpPr>
          <p:nvPr>
            <p:ph sz="quarter" idx="13"/>
          </p:nvPr>
        </p:nvSpPr>
        <p:spPr>
          <a:xfrm>
            <a:off x="538757" y="2132856"/>
            <a:ext cx="8064896" cy="3384376"/>
          </a:xfrm>
        </p:spPr>
        <p:txBody>
          <a:bodyPr>
            <a:normAutofit fontScale="92500" lnSpcReduction="20000"/>
          </a:bodyPr>
          <a:lstStyle/>
          <a:p>
            <a:pPr>
              <a:lnSpc>
                <a:spcPct val="120000"/>
              </a:lnSpc>
              <a:spcBef>
                <a:spcPts val="0"/>
              </a:spcBef>
              <a:spcAft>
                <a:spcPts val="1200"/>
              </a:spcAft>
              <a:buClr>
                <a:srgbClr val="FF0000"/>
              </a:buClr>
            </a:pPr>
            <a:r>
              <a:rPr lang="lt-LT" sz="2800" dirty="0" smtClean="0">
                <a:solidFill>
                  <a:srgbClr val="FF0000"/>
                </a:solidFill>
              </a:rPr>
              <a:t> </a:t>
            </a:r>
            <a:r>
              <a:rPr lang="lt-LT" sz="2400" dirty="0">
                <a:solidFill>
                  <a:srgbClr val="FF0000"/>
                </a:solidFill>
                <a:latin typeface="Times New Roman" panose="02020603050405020304" pitchFamily="18" charset="0"/>
                <a:cs typeface="Times New Roman" panose="02020603050405020304" pitchFamily="18" charset="0"/>
              </a:rPr>
              <a:t>Virtualių aplinkų diegimas socialinio emocinio ugdymo tobulinimui</a:t>
            </a:r>
          </a:p>
          <a:p>
            <a:pPr marL="538163" indent="0">
              <a:lnSpc>
                <a:spcPct val="120000"/>
              </a:lnSpc>
              <a:spcBef>
                <a:spcPts val="0"/>
              </a:spcBef>
              <a:spcAft>
                <a:spcPts val="1200"/>
              </a:spcAft>
              <a:buClr>
                <a:srgbClr val="FF0000"/>
              </a:buClr>
              <a:buNone/>
            </a:pPr>
            <a:r>
              <a:rPr lang="lt-LT" sz="2400" i="1" dirty="0">
                <a:solidFill>
                  <a:srgbClr val="993300"/>
                </a:solidFill>
                <a:latin typeface="Times New Roman" panose="02020603050405020304" pitchFamily="18" charset="0"/>
                <a:cs typeface="Times New Roman" panose="02020603050405020304" pitchFamily="18" charset="0"/>
              </a:rPr>
              <a:t>,,Vaikystė“, ,,Saulutė“, ,,Žiogelis“, ,,Buratinas“, </a:t>
            </a:r>
            <a:r>
              <a:rPr lang="lt-LT" sz="2400" i="1" dirty="0" err="1">
                <a:solidFill>
                  <a:srgbClr val="993300"/>
                </a:solidFill>
                <a:latin typeface="Times New Roman" panose="02020603050405020304" pitchFamily="18" charset="0"/>
                <a:cs typeface="Times New Roman" panose="02020603050405020304" pitchFamily="18" charset="0"/>
              </a:rPr>
              <a:t>Taujėnų</a:t>
            </a:r>
            <a:r>
              <a:rPr lang="lt-LT" sz="2400" i="1" dirty="0">
                <a:solidFill>
                  <a:srgbClr val="993300"/>
                </a:solidFill>
                <a:latin typeface="Times New Roman" panose="02020603050405020304" pitchFamily="18" charset="0"/>
                <a:cs typeface="Times New Roman" panose="02020603050405020304" pitchFamily="18" charset="0"/>
              </a:rPr>
              <a:t> progimnazija</a:t>
            </a:r>
          </a:p>
          <a:p>
            <a:pPr>
              <a:lnSpc>
                <a:spcPct val="120000"/>
              </a:lnSpc>
              <a:spcBef>
                <a:spcPts val="0"/>
              </a:spcBef>
              <a:spcAft>
                <a:spcPts val="1200"/>
              </a:spcAft>
              <a:buClr>
                <a:srgbClr val="FF0000"/>
              </a:buClr>
            </a:pPr>
            <a:r>
              <a:rPr lang="lt-LT" sz="2400" dirty="0">
                <a:solidFill>
                  <a:srgbClr val="FF0000"/>
                </a:solidFill>
                <a:latin typeface="Times New Roman" panose="02020603050405020304" pitchFamily="18" charset="0"/>
                <a:cs typeface="Times New Roman" panose="02020603050405020304" pitchFamily="18" charset="0"/>
              </a:rPr>
              <a:t>Virtualių aplinkų diegimas destruktyvaus (padidinto aktyvumo) elgesio reguliavimui</a:t>
            </a:r>
          </a:p>
          <a:p>
            <a:pPr marL="538163" indent="0">
              <a:lnSpc>
                <a:spcPct val="120000"/>
              </a:lnSpc>
              <a:spcBef>
                <a:spcPts val="0"/>
              </a:spcBef>
              <a:spcAft>
                <a:spcPts val="1200"/>
              </a:spcAft>
              <a:buClr>
                <a:srgbClr val="FF0000"/>
              </a:buClr>
              <a:buNone/>
            </a:pPr>
            <a:r>
              <a:rPr lang="lt-LT" sz="2400" dirty="0">
                <a:solidFill>
                  <a:srgbClr val="FF0000"/>
                </a:solidFill>
                <a:latin typeface="Times New Roman" panose="02020603050405020304" pitchFamily="18" charset="0"/>
                <a:cs typeface="Times New Roman" panose="02020603050405020304" pitchFamily="18" charset="0"/>
              </a:rPr>
              <a:t>,,</a:t>
            </a:r>
            <a:r>
              <a:rPr lang="lt-LT" sz="2400" i="1" dirty="0">
                <a:solidFill>
                  <a:srgbClr val="993300"/>
                </a:solidFill>
                <a:latin typeface="Times New Roman" panose="02020603050405020304" pitchFamily="18" charset="0"/>
                <a:cs typeface="Times New Roman" panose="02020603050405020304" pitchFamily="18" charset="0"/>
              </a:rPr>
              <a:t>Eglutė“, ,,Šilelis“, ,,Nykštukas“, Deltuvos pagrindinė mokykla, Želvos gimnazija</a:t>
            </a: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5637323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9600" y="274638"/>
            <a:ext cx="7924800" cy="922114"/>
          </a:xfrm>
        </p:spPr>
        <p:txBody>
          <a:bodyPr/>
          <a:lstStyle/>
          <a:p>
            <a:pPr algn="ctr"/>
            <a:r>
              <a:rPr lang="lt-LT" sz="3200" b="1" dirty="0" smtClean="0">
                <a:solidFill>
                  <a:srgbClr val="993300"/>
                </a:solidFill>
                <a:latin typeface="Times New Roman" panose="02020603050405020304" pitchFamily="18" charset="0"/>
                <a:cs typeface="Times New Roman" panose="02020603050405020304" pitchFamily="18" charset="0"/>
              </a:rPr>
              <a:t>MŪSŲ konsultantai</a:t>
            </a:r>
            <a:endParaRPr lang="lt-LT" dirty="0">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a:xfrm>
            <a:off x="609600" y="1600200"/>
            <a:ext cx="7924800" cy="4781128"/>
          </a:xfrm>
        </p:spPr>
        <p:txBody>
          <a:bodyPr>
            <a:normAutofit/>
          </a:bodyPr>
          <a:lstStyle/>
          <a:p>
            <a:pPr marL="0" indent="0">
              <a:buNone/>
            </a:pPr>
            <a:endParaRPr lang="lt-LT" sz="3200" b="1" dirty="0" smtClean="0">
              <a:solidFill>
                <a:srgbClr val="C00000"/>
              </a:solidFill>
            </a:endParaRPr>
          </a:p>
          <a:p>
            <a:pPr>
              <a:buClr>
                <a:srgbClr val="FF0000"/>
              </a:buClr>
            </a:pPr>
            <a:r>
              <a:rPr lang="lt-LT" sz="3200" dirty="0" smtClean="0">
                <a:solidFill>
                  <a:srgbClr val="FF0000"/>
                </a:solidFill>
                <a:latin typeface="Times New Roman" panose="02020603050405020304" pitchFamily="18" charset="0"/>
                <a:cs typeface="Times New Roman" panose="02020603050405020304" pitchFamily="18" charset="0"/>
              </a:rPr>
              <a:t>Kauno vaikų lopšelio-darželio ,,Spindulėlis“ specialistų komanda</a:t>
            </a:r>
          </a:p>
          <a:p>
            <a:pPr>
              <a:buClr>
                <a:srgbClr val="FF0000"/>
              </a:buClr>
            </a:pPr>
            <a:endParaRPr lang="lt-LT" sz="3200" dirty="0" smtClean="0">
              <a:solidFill>
                <a:srgbClr val="FF0000"/>
              </a:solidFill>
              <a:latin typeface="Times New Roman" panose="02020603050405020304" pitchFamily="18" charset="0"/>
              <a:cs typeface="Times New Roman" panose="02020603050405020304" pitchFamily="18" charset="0"/>
            </a:endParaRPr>
          </a:p>
          <a:p>
            <a:pPr>
              <a:buClr>
                <a:srgbClr val="FF0000"/>
              </a:buClr>
            </a:pPr>
            <a:r>
              <a:rPr lang="lt-LT" sz="3200" dirty="0" smtClean="0">
                <a:solidFill>
                  <a:srgbClr val="FF0000"/>
                </a:solidFill>
                <a:latin typeface="Times New Roman" panose="02020603050405020304" pitchFamily="18" charset="0"/>
                <a:cs typeface="Times New Roman" panose="02020603050405020304" pitchFamily="18" charset="0"/>
              </a:rPr>
              <a:t>Specialiojo ugdymo pedagogė Daiva Karvelienė </a:t>
            </a:r>
            <a:endParaRPr lang="lt-LT" dirty="0">
              <a:solidFill>
                <a:srgbClr val="FF0000"/>
              </a:solidFill>
              <a:latin typeface="Times New Roman" panose="02020603050405020304" pitchFamily="18" charset="0"/>
              <a:cs typeface="Times New Roman" panose="02020603050405020304" pitchFamily="18" charset="0"/>
            </a:endParaRP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3614650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8805" y="404664"/>
            <a:ext cx="7924800" cy="504056"/>
          </a:xfrm>
        </p:spPr>
        <p:txBody>
          <a:bodyPr/>
          <a:lstStyle/>
          <a:p>
            <a:pPr algn="ctr"/>
            <a:r>
              <a:rPr lang="lt-LT" sz="3200" b="1" dirty="0" smtClean="0">
                <a:solidFill>
                  <a:srgbClr val="993300"/>
                </a:solidFill>
                <a:latin typeface="Times New Roman" panose="02020603050405020304" pitchFamily="18" charset="0"/>
                <a:cs typeface="Times New Roman" panose="02020603050405020304" pitchFamily="18" charset="0"/>
              </a:rPr>
              <a:t>PROJEKTŲ TIKSLAI</a:t>
            </a:r>
            <a:endParaRPr lang="lt-LT" sz="3200" b="1" dirty="0">
              <a:solidFill>
                <a:srgbClr val="993300"/>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a:xfrm>
            <a:off x="608804" y="1484784"/>
            <a:ext cx="8139659" cy="3726160"/>
          </a:xfrm>
        </p:spPr>
        <p:txBody>
          <a:bodyPr>
            <a:normAutofit/>
          </a:bodyPr>
          <a:lstStyle/>
          <a:p>
            <a:pPr marL="514350" indent="-514350">
              <a:buClr>
                <a:srgbClr val="FF0000"/>
              </a:buClr>
              <a:buFont typeface="+mj-lt"/>
              <a:buAutoNum type="arabicPeriod"/>
            </a:pPr>
            <a:r>
              <a:rPr lang="lt-LT" sz="2800" dirty="0" smtClean="0">
                <a:solidFill>
                  <a:srgbClr val="FF0000"/>
                </a:solidFill>
                <a:latin typeface="Times New Roman" panose="02020603050405020304" pitchFamily="18" charset="0"/>
                <a:cs typeface="Times New Roman" panose="02020603050405020304" pitchFamily="18" charset="0"/>
              </a:rPr>
              <a:t>Tobulinti ikimokyklinio ir priešmokyklinio ugdymo kokybę stiprinant socialinį emocinį ugdymą.</a:t>
            </a:r>
          </a:p>
          <a:p>
            <a:pPr marL="514350" indent="-514350">
              <a:buClr>
                <a:srgbClr val="FF0000"/>
              </a:buClr>
              <a:buFont typeface="+mj-lt"/>
              <a:buAutoNum type="arabicPeriod"/>
            </a:pPr>
            <a:endParaRPr lang="lt-LT" sz="2800" dirty="0">
              <a:solidFill>
                <a:srgbClr val="FF0000"/>
              </a:solidFill>
              <a:latin typeface="Times New Roman" panose="02020603050405020304" pitchFamily="18" charset="0"/>
              <a:cs typeface="Times New Roman" panose="02020603050405020304" pitchFamily="18" charset="0"/>
            </a:endParaRPr>
          </a:p>
          <a:p>
            <a:pPr marL="514350" indent="-514350">
              <a:buClr>
                <a:srgbClr val="FF0000"/>
              </a:buClr>
              <a:buFont typeface="+mj-lt"/>
              <a:buAutoNum type="arabicPeriod"/>
            </a:pPr>
            <a:r>
              <a:rPr lang="lt-LT" sz="2800" dirty="0" smtClean="0">
                <a:solidFill>
                  <a:srgbClr val="FF0000"/>
                </a:solidFill>
                <a:latin typeface="Times New Roman" panose="02020603050405020304" pitchFamily="18" charset="0"/>
                <a:cs typeface="Times New Roman" panose="02020603050405020304" pitchFamily="18" charset="0"/>
              </a:rPr>
              <a:t>Pagerinti ikimokyklinio ir priešmokyklinio ugdymo kokybę, stiprinant vaikų destruktyvaus (padidinto aktyvumo) elgesio prevenciją.</a:t>
            </a:r>
            <a:endParaRPr lang="lt-LT" sz="2800" dirty="0">
              <a:solidFill>
                <a:srgbClr val="FF0000"/>
              </a:solidFill>
              <a:latin typeface="Times New Roman" panose="02020603050405020304" pitchFamily="18" charset="0"/>
              <a:cs typeface="Times New Roman" panose="02020603050405020304" pitchFamily="18" charset="0"/>
            </a:endParaRP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1845230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z="3200" b="1" dirty="0">
                <a:solidFill>
                  <a:srgbClr val="993300"/>
                </a:solidFill>
                <a:latin typeface="Times New Roman" panose="02020603050405020304" pitchFamily="18" charset="0"/>
                <a:cs typeface="Times New Roman" panose="02020603050405020304" pitchFamily="18" charset="0"/>
              </a:rPr>
              <a:t>PROJEKTŲ UŽDAVINIAI, veiklos, Rodikliai </a:t>
            </a:r>
            <a:endParaRPr lang="lt-LT" dirty="0"/>
          </a:p>
        </p:txBody>
      </p:sp>
      <p:sp>
        <p:nvSpPr>
          <p:cNvPr id="3" name="Turinio vietos rezervavimo ženklas 2"/>
          <p:cNvSpPr>
            <a:spLocks noGrp="1"/>
          </p:cNvSpPr>
          <p:nvPr>
            <p:ph sz="quarter" idx="13"/>
          </p:nvPr>
        </p:nvSpPr>
        <p:spPr>
          <a:xfrm>
            <a:off x="537379" y="1628800"/>
            <a:ext cx="8067651" cy="3960440"/>
          </a:xfrm>
        </p:spPr>
        <p:txBody>
          <a:bodyPr>
            <a:normAutofit fontScale="85000" lnSpcReduction="20000"/>
          </a:bodyPr>
          <a:lstStyle/>
          <a:p>
            <a:pPr marL="0" indent="0">
              <a:buNone/>
            </a:pPr>
            <a:r>
              <a:rPr lang="lt-LT" sz="2600" b="1" cap="all" dirty="0" smtClean="0">
                <a:solidFill>
                  <a:srgbClr val="FF0000"/>
                </a:solidFill>
                <a:latin typeface="Times New Roman" panose="02020603050405020304" pitchFamily="18" charset="0"/>
                <a:cs typeface="Times New Roman" panose="02020603050405020304" pitchFamily="18" charset="0"/>
              </a:rPr>
              <a:t>Uždavinys</a:t>
            </a:r>
          </a:p>
          <a:p>
            <a:pPr marL="0" indent="0">
              <a:buNone/>
            </a:pPr>
            <a:r>
              <a:rPr lang="lt-LT" sz="2600" dirty="0" smtClean="0">
                <a:solidFill>
                  <a:srgbClr val="FF0000"/>
                </a:solidFill>
                <a:latin typeface="Times New Roman" panose="02020603050405020304" pitchFamily="18" charset="0"/>
                <a:cs typeface="Times New Roman" panose="02020603050405020304" pitchFamily="18" charset="0"/>
              </a:rPr>
              <a:t>Įrengti ikimokyklinio ir priešmokyklinio ugdymo programas įgyvendinančiose įstaigose mobilius pojūčių kambarius.</a:t>
            </a:r>
          </a:p>
          <a:p>
            <a:pPr marL="0" indent="0">
              <a:buNone/>
            </a:pPr>
            <a:endParaRPr lang="lt-LT" sz="1400" b="1" cap="all"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lt-LT" sz="2600" b="1" cap="all" dirty="0" smtClean="0">
                <a:solidFill>
                  <a:srgbClr val="FF0000"/>
                </a:solidFill>
                <a:latin typeface="Times New Roman" panose="02020603050405020304" pitchFamily="18" charset="0"/>
                <a:cs typeface="Times New Roman" panose="02020603050405020304" pitchFamily="18" charset="0"/>
              </a:rPr>
              <a:t>Veikla</a:t>
            </a:r>
            <a:endParaRPr lang="lt-LT" sz="2600" b="1" cap="all" dirty="0">
              <a:solidFill>
                <a:srgbClr val="FF0000"/>
              </a:solidFill>
              <a:latin typeface="Times New Roman" panose="02020603050405020304" pitchFamily="18" charset="0"/>
              <a:cs typeface="Times New Roman" panose="02020603050405020304" pitchFamily="18" charset="0"/>
            </a:endParaRPr>
          </a:p>
          <a:p>
            <a:pPr marL="0" indent="0">
              <a:buNone/>
            </a:pPr>
            <a:r>
              <a:rPr lang="lt-LT" sz="2600" dirty="0" smtClean="0">
                <a:solidFill>
                  <a:srgbClr val="FF0000"/>
                </a:solidFill>
                <a:latin typeface="Times New Roman" panose="02020603050405020304" pitchFamily="18" charset="0"/>
                <a:cs typeface="Times New Roman" panose="02020603050405020304" pitchFamily="18" charset="0"/>
              </a:rPr>
              <a:t>Mobilių pojūčių kambarių sukūrimas ir įdiegimas.</a:t>
            </a:r>
          </a:p>
          <a:p>
            <a:pPr marL="0" indent="0">
              <a:buNone/>
            </a:pPr>
            <a:endParaRPr lang="lt-LT" sz="1600" b="1" cap="all"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lt-LT" sz="2600" b="1" cap="all" dirty="0" smtClean="0">
                <a:solidFill>
                  <a:srgbClr val="FF0000"/>
                </a:solidFill>
                <a:latin typeface="Times New Roman" panose="02020603050405020304" pitchFamily="18" charset="0"/>
                <a:cs typeface="Times New Roman" panose="02020603050405020304" pitchFamily="18" charset="0"/>
              </a:rPr>
              <a:t>Rodikliai</a:t>
            </a:r>
            <a:r>
              <a:rPr lang="lt-LT" sz="2600" b="1" cap="all" dirty="0">
                <a:solidFill>
                  <a:srgbClr val="FF0000"/>
                </a:solidFill>
                <a:latin typeface="Times New Roman" panose="02020603050405020304" pitchFamily="18" charset="0"/>
                <a:cs typeface="Times New Roman" panose="02020603050405020304" pitchFamily="18" charset="0"/>
              </a:rPr>
              <a:t>:</a:t>
            </a:r>
          </a:p>
          <a:p>
            <a:pPr marL="457200" indent="-457200">
              <a:buClr>
                <a:srgbClr val="FF0000"/>
              </a:buClr>
              <a:buFont typeface="+mj-lt"/>
              <a:buAutoNum type="arabicPeriod"/>
            </a:pPr>
            <a:r>
              <a:rPr lang="lt-LT" sz="2600" dirty="0" smtClean="0">
                <a:solidFill>
                  <a:srgbClr val="FF0000"/>
                </a:solidFill>
                <a:latin typeface="Times New Roman" panose="02020603050405020304" pitchFamily="18" charset="0"/>
                <a:cs typeface="Times New Roman" panose="02020603050405020304" pitchFamily="18" charset="0"/>
              </a:rPr>
              <a:t>Mobilių </a:t>
            </a:r>
            <a:r>
              <a:rPr lang="lt-LT" sz="2600" dirty="0">
                <a:solidFill>
                  <a:srgbClr val="FF0000"/>
                </a:solidFill>
                <a:latin typeface="Times New Roman" panose="02020603050405020304" pitchFamily="18" charset="0"/>
                <a:cs typeface="Times New Roman" panose="02020603050405020304" pitchFamily="18" charset="0"/>
              </a:rPr>
              <a:t>pojūčių kambarių sukūrimas ir įdiegimas</a:t>
            </a:r>
            <a:r>
              <a:rPr lang="lt-LT" sz="2600" dirty="0" smtClean="0">
                <a:solidFill>
                  <a:srgbClr val="FF0000"/>
                </a:solidFill>
                <a:latin typeface="Times New Roman" panose="02020603050405020304" pitchFamily="18" charset="0"/>
                <a:cs typeface="Times New Roman" panose="02020603050405020304" pitchFamily="18" charset="0"/>
              </a:rPr>
              <a:t>.</a:t>
            </a:r>
          </a:p>
          <a:p>
            <a:pPr marL="457200" indent="-457200">
              <a:buClr>
                <a:srgbClr val="FF0000"/>
              </a:buClr>
              <a:buFont typeface="+mj-lt"/>
              <a:buAutoNum type="arabicPeriod"/>
            </a:pPr>
            <a:r>
              <a:rPr lang="lt-LT" sz="2600" dirty="0" smtClean="0">
                <a:solidFill>
                  <a:srgbClr val="FF0000"/>
                </a:solidFill>
                <a:latin typeface="Times New Roman" panose="02020603050405020304" pitchFamily="18" charset="0"/>
                <a:cs typeface="Times New Roman" panose="02020603050405020304" pitchFamily="18" charset="0"/>
              </a:rPr>
              <a:t>Bendrąsias ir specialiąsias kompetencijas patobulinę asmenys (po 40 asm.).</a:t>
            </a:r>
            <a:endParaRPr lang="lt-LT" sz="2000" dirty="0" smtClean="0">
              <a:solidFill>
                <a:srgbClr val="FF0000"/>
              </a:solidFill>
            </a:endParaRP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43070090"/>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dirty="0" smtClean="0"/>
              <a:t/>
            </a:r>
            <a:br>
              <a:rPr lang="lt-LT" dirty="0" smtClean="0"/>
            </a:br>
            <a:r>
              <a:rPr lang="lt-LT" sz="3200" b="1" dirty="0">
                <a:solidFill>
                  <a:srgbClr val="993300"/>
                </a:solidFill>
                <a:latin typeface="Times New Roman" panose="02020603050405020304" pitchFamily="18" charset="0"/>
                <a:cs typeface="Times New Roman" panose="02020603050405020304" pitchFamily="18" charset="0"/>
              </a:rPr>
              <a:t>Mobilių pojūčių kambarių sukūrimas ir įdiegimas</a:t>
            </a:r>
          </a:p>
        </p:txBody>
      </p:sp>
      <p:sp>
        <p:nvSpPr>
          <p:cNvPr id="3" name="Turinio vietos rezervavimo ženklas 2"/>
          <p:cNvSpPr>
            <a:spLocks noGrp="1"/>
          </p:cNvSpPr>
          <p:nvPr>
            <p:ph sz="quarter" idx="13"/>
          </p:nvPr>
        </p:nvSpPr>
        <p:spPr/>
        <p:txBody>
          <a:bodyPr>
            <a:normAutofit/>
          </a:bodyPr>
          <a:lstStyle/>
          <a:p>
            <a:pPr marL="0" indent="0">
              <a:buNone/>
            </a:pPr>
            <a:r>
              <a:rPr lang="lt-LT" sz="2400" b="1" dirty="0" smtClean="0">
                <a:solidFill>
                  <a:srgbClr val="FF0000"/>
                </a:solidFill>
                <a:latin typeface="Times New Roman" panose="02020603050405020304" pitchFamily="18" charset="0"/>
                <a:cs typeface="Times New Roman" panose="02020603050405020304" pitchFamily="18" charset="0"/>
              </a:rPr>
              <a:t>Priemonės pojūčių kambariams įrengti:</a:t>
            </a:r>
          </a:p>
          <a:p>
            <a:pPr marL="0" indent="0">
              <a:buNone/>
            </a:pPr>
            <a:r>
              <a:rPr lang="lt-LT" sz="2400" dirty="0" smtClean="0">
                <a:solidFill>
                  <a:srgbClr val="FF0000"/>
                </a:solidFill>
                <a:latin typeface="Times New Roman" panose="02020603050405020304" pitchFamily="18" charset="0"/>
                <a:cs typeface="Times New Roman" panose="02020603050405020304" pitchFamily="18" charset="0"/>
              </a:rPr>
              <a:t>Interaktyvios mobilios grindys, burbulų vamzdžiai, debesų ir vandens projektorius, terapinis asmeninės erdvės namelis, šviečiančio pluošto užuolaida, interaktyvios sensorinės grindų ir sienų plytelės, pakabinamas maišas lizdas, magnetinis konstruktorius (150 detalių), muzikiniai kvadratai, šviečiančių kubų rinkiniai, interaktyvus ekranas, robotukai su edukaciniais kilimėliais, aksesuarų rinkiniai šviesos kambariui, šviesos molbertas, šviečiančios dėlionės.</a:t>
            </a:r>
            <a:endParaRPr lang="lt-LT" sz="2400" dirty="0">
              <a:solidFill>
                <a:srgbClr val="FF0000"/>
              </a:solidFill>
              <a:latin typeface="Times New Roman" panose="02020603050405020304" pitchFamily="18" charset="0"/>
              <a:cs typeface="Times New Roman" panose="02020603050405020304" pitchFamily="18" charset="0"/>
            </a:endParaRPr>
          </a:p>
        </p:txBody>
      </p:sp>
      <p:sp>
        <p:nvSpPr>
          <p:cNvPr id="5" name="Stačiakampis 4"/>
          <p:cNvSpPr/>
          <p:nvPr/>
        </p:nvSpPr>
        <p:spPr>
          <a:xfrm>
            <a:off x="2286000" y="3096474"/>
            <a:ext cx="4572000" cy="646331"/>
          </a:xfrm>
          <a:prstGeom prst="rect">
            <a:avLst/>
          </a:prstGeom>
        </p:spPr>
        <p:txBody>
          <a:bodyPr>
            <a:spAutoFit/>
          </a:bodyPr>
          <a:lstStyle/>
          <a:p>
            <a:r>
              <a:rPr lang="lt-LT" dirty="0" smtClean="0">
                <a:solidFill>
                  <a:srgbClr val="C00000"/>
                </a:solidFill>
              </a:rPr>
              <a:t>.</a:t>
            </a:r>
            <a:r>
              <a:rPr lang="lt-LT" dirty="0">
                <a:solidFill>
                  <a:srgbClr val="C00000"/>
                </a:solidFill>
              </a:rPr>
              <a:t/>
            </a:r>
            <a:br>
              <a:rPr lang="lt-LT" dirty="0">
                <a:solidFill>
                  <a:srgbClr val="C00000"/>
                </a:solidFill>
              </a:rPr>
            </a:br>
            <a:endParaRPr lang="lt-LT" dirty="0"/>
          </a:p>
        </p:txBody>
      </p:sp>
      <p:grpSp>
        <p:nvGrpSpPr>
          <p:cNvPr id="15" name="Grupė 14"/>
          <p:cNvGrpSpPr/>
          <p:nvPr/>
        </p:nvGrpSpPr>
        <p:grpSpPr>
          <a:xfrm>
            <a:off x="755576" y="6081343"/>
            <a:ext cx="7632848" cy="695180"/>
            <a:chOff x="755576" y="6081343"/>
            <a:chExt cx="7632848" cy="695180"/>
          </a:xfrm>
        </p:grpSpPr>
        <p:pic>
          <p:nvPicPr>
            <p:cNvPr id="1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6844477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8805" y="332656"/>
            <a:ext cx="7924800" cy="1143000"/>
          </a:xfrm>
        </p:spPr>
        <p:txBody>
          <a:bodyPr/>
          <a:lstStyle/>
          <a:p>
            <a:r>
              <a:rPr lang="lt-LT" sz="3200" b="1" dirty="0">
                <a:solidFill>
                  <a:srgbClr val="993300"/>
                </a:solidFill>
                <a:latin typeface="Times New Roman" panose="02020603050405020304" pitchFamily="18" charset="0"/>
                <a:cs typeface="Times New Roman" panose="02020603050405020304" pitchFamily="18" charset="0"/>
              </a:rPr>
              <a:t>Mokymai pedagogams</a:t>
            </a:r>
            <a:br>
              <a:rPr lang="lt-LT" sz="3200" b="1" dirty="0">
                <a:solidFill>
                  <a:srgbClr val="993300"/>
                </a:solidFill>
                <a:latin typeface="Times New Roman" panose="02020603050405020304" pitchFamily="18" charset="0"/>
                <a:cs typeface="Times New Roman" panose="02020603050405020304" pitchFamily="18" charset="0"/>
              </a:rPr>
            </a:br>
            <a:endParaRPr lang="lt-LT" sz="3200" b="1" dirty="0">
              <a:solidFill>
                <a:srgbClr val="993300"/>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p:txBody>
          <a:bodyPr>
            <a:normAutofit fontScale="85000" lnSpcReduction="20000"/>
          </a:bodyPr>
          <a:lstStyle/>
          <a:p>
            <a:pPr marL="0" indent="0">
              <a:buNone/>
            </a:pPr>
            <a:r>
              <a:rPr lang="lt-LT" sz="3200" b="1" dirty="0" smtClean="0">
                <a:solidFill>
                  <a:srgbClr val="FF0000"/>
                </a:solidFill>
                <a:latin typeface="Times New Roman" panose="02020603050405020304" pitchFamily="18" charset="0"/>
                <a:cs typeface="Times New Roman" panose="02020603050405020304" pitchFamily="18" charset="0"/>
              </a:rPr>
              <a:t>Pagal kiekvieną projektą 2 mokymai 40 asm. </a:t>
            </a:r>
          </a:p>
          <a:p>
            <a:pPr marL="0" indent="0">
              <a:buNone/>
            </a:pPr>
            <a:r>
              <a:rPr lang="lt-LT" sz="3200" dirty="0" smtClean="0">
                <a:solidFill>
                  <a:srgbClr val="FF0000"/>
                </a:solidFill>
                <a:latin typeface="Times New Roman" panose="02020603050405020304" pitchFamily="18" charset="0"/>
                <a:cs typeface="Times New Roman" panose="02020603050405020304" pitchFamily="18" charset="0"/>
              </a:rPr>
              <a:t>,,Pojūčių kambario panaudojimas efektyviam socialiniam emociniam ugdymui/ destruktyvaus elgesio reguliavimui“ (8 ak. val.; 2 grupės x 20 asm.).</a:t>
            </a:r>
          </a:p>
          <a:p>
            <a:pPr marL="0" indent="0">
              <a:buNone/>
            </a:pPr>
            <a:endParaRPr lang="lt-LT" sz="3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lt-LT" sz="3200" dirty="0" smtClean="0">
                <a:solidFill>
                  <a:srgbClr val="FF0000"/>
                </a:solidFill>
                <a:latin typeface="Times New Roman" panose="02020603050405020304" pitchFamily="18" charset="0"/>
                <a:cs typeface="Times New Roman" panose="02020603050405020304" pitchFamily="18" charset="0"/>
              </a:rPr>
              <a:t>Technologijų panaudojimas socialiniam emociniam ugdymui/destruktyvaus elgesio reguliavimui ir darbui su specialiųjų poreikių vaikais (8 </a:t>
            </a:r>
            <a:r>
              <a:rPr lang="lt-LT" sz="3200" dirty="0">
                <a:solidFill>
                  <a:srgbClr val="FF0000"/>
                </a:solidFill>
                <a:latin typeface="Times New Roman" panose="02020603050405020304" pitchFamily="18" charset="0"/>
                <a:cs typeface="Times New Roman" panose="02020603050405020304" pitchFamily="18" charset="0"/>
              </a:rPr>
              <a:t>ak. val</a:t>
            </a:r>
            <a:r>
              <a:rPr lang="lt-LT" sz="3200" dirty="0" smtClean="0">
                <a:solidFill>
                  <a:srgbClr val="FF0000"/>
                </a:solidFill>
                <a:latin typeface="Times New Roman" panose="02020603050405020304" pitchFamily="18" charset="0"/>
                <a:cs typeface="Times New Roman" panose="02020603050405020304" pitchFamily="18" charset="0"/>
              </a:rPr>
              <a:t>.; </a:t>
            </a:r>
            <a:r>
              <a:rPr lang="lt-LT" sz="3200" dirty="0">
                <a:solidFill>
                  <a:srgbClr val="FF0000"/>
                </a:solidFill>
                <a:latin typeface="Times New Roman" panose="02020603050405020304" pitchFamily="18" charset="0"/>
                <a:cs typeface="Times New Roman" panose="02020603050405020304" pitchFamily="18" charset="0"/>
              </a:rPr>
              <a:t>2 grupės x 20 </a:t>
            </a:r>
            <a:r>
              <a:rPr lang="lt-LT" sz="3200" dirty="0" smtClean="0">
                <a:solidFill>
                  <a:srgbClr val="FF0000"/>
                </a:solidFill>
                <a:latin typeface="Times New Roman" panose="02020603050405020304" pitchFamily="18" charset="0"/>
                <a:cs typeface="Times New Roman" panose="02020603050405020304" pitchFamily="18" charset="0"/>
              </a:rPr>
              <a:t>asm.).</a:t>
            </a:r>
            <a:endParaRPr lang="lt-LT" sz="3200" dirty="0">
              <a:solidFill>
                <a:srgbClr val="FF0000"/>
              </a:solidFill>
              <a:latin typeface="Times New Roman" panose="02020603050405020304" pitchFamily="18" charset="0"/>
              <a:cs typeface="Times New Roman" panose="02020603050405020304" pitchFamily="18" charset="0"/>
            </a:endParaRPr>
          </a:p>
          <a:p>
            <a:pPr marL="0" indent="0">
              <a:buNone/>
            </a:pPr>
            <a:r>
              <a:rPr lang="lt-LT" sz="3200" b="1" dirty="0" smtClean="0">
                <a:solidFill>
                  <a:srgbClr val="C00000"/>
                </a:solidFill>
              </a:rPr>
              <a:t> </a:t>
            </a:r>
            <a:endParaRPr lang="lt-LT" sz="2000" dirty="0">
              <a:solidFill>
                <a:srgbClr val="FF0000"/>
              </a:solidFill>
            </a:endParaRPr>
          </a:p>
        </p:txBody>
      </p:sp>
      <p:grpSp>
        <p:nvGrpSpPr>
          <p:cNvPr id="13" name="Grupė 12"/>
          <p:cNvGrpSpPr/>
          <p:nvPr/>
        </p:nvGrpSpPr>
        <p:grpSpPr>
          <a:xfrm>
            <a:off x="755576" y="6081343"/>
            <a:ext cx="7632848" cy="695180"/>
            <a:chOff x="755576" y="6081343"/>
            <a:chExt cx="7632848" cy="695180"/>
          </a:xfrm>
        </p:grpSpPr>
        <p:pic>
          <p:nvPicPr>
            <p:cNvPr id="14"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0310271"/>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608805" y="332655"/>
            <a:ext cx="7924800" cy="845257"/>
          </a:xfrm>
        </p:spPr>
        <p:txBody>
          <a:bodyPr/>
          <a:lstStyle/>
          <a:p>
            <a:r>
              <a:rPr lang="lt-LT" sz="3200" b="1" dirty="0" smtClean="0">
                <a:solidFill>
                  <a:srgbClr val="993300"/>
                </a:solidFill>
                <a:latin typeface="Times New Roman" panose="02020603050405020304" pitchFamily="18" charset="0"/>
                <a:cs typeface="Times New Roman" panose="02020603050405020304" pitchFamily="18" charset="0"/>
              </a:rPr>
              <a:t>Konsultavimas</a:t>
            </a:r>
            <a:endParaRPr lang="lt-LT" sz="3200" b="1" dirty="0">
              <a:solidFill>
                <a:srgbClr val="993300"/>
              </a:solidFill>
              <a:latin typeface="Times New Roman" panose="02020603050405020304" pitchFamily="18" charset="0"/>
              <a:cs typeface="Times New Roman" panose="02020603050405020304" pitchFamily="18" charset="0"/>
            </a:endParaRPr>
          </a:p>
        </p:txBody>
      </p:sp>
      <p:sp>
        <p:nvSpPr>
          <p:cNvPr id="3" name="Turinio vietos rezervavimo ženklas 2"/>
          <p:cNvSpPr>
            <a:spLocks noGrp="1"/>
          </p:cNvSpPr>
          <p:nvPr>
            <p:ph sz="quarter" idx="13"/>
          </p:nvPr>
        </p:nvSpPr>
        <p:spPr>
          <a:xfrm>
            <a:off x="604105" y="1988840"/>
            <a:ext cx="8354888" cy="2592288"/>
          </a:xfrm>
        </p:spPr>
        <p:txBody>
          <a:bodyPr>
            <a:normAutofit fontScale="92500" lnSpcReduction="10000"/>
          </a:bodyPr>
          <a:lstStyle/>
          <a:p>
            <a:pPr marL="0" indent="0">
              <a:buNone/>
            </a:pPr>
            <a:r>
              <a:rPr lang="lt-LT" sz="3200" dirty="0" smtClean="0">
                <a:solidFill>
                  <a:srgbClr val="FF0000"/>
                </a:solidFill>
                <a:latin typeface="Times New Roman" panose="02020603050405020304" pitchFamily="18" charset="0"/>
                <a:cs typeface="Times New Roman" panose="02020603050405020304" pitchFamily="18" charset="0"/>
              </a:rPr>
              <a:t>Kauno vaikų lopšelio-darželio ,,Spindulėlis“ specialistų komandos konsultacijos - 576 val.</a:t>
            </a:r>
          </a:p>
          <a:p>
            <a:pPr marL="0" indent="0">
              <a:buNone/>
            </a:pPr>
            <a:endParaRPr lang="lt-LT" sz="3200"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lt-LT" sz="3200" dirty="0" smtClean="0">
                <a:solidFill>
                  <a:srgbClr val="FF0000"/>
                </a:solidFill>
                <a:latin typeface="Times New Roman" panose="02020603050405020304" pitchFamily="18" charset="0"/>
                <a:cs typeface="Times New Roman" panose="02020603050405020304" pitchFamily="18" charset="0"/>
              </a:rPr>
              <a:t>Specialiojo ugdymo pedagogės Daivos Karvelienės konsultacijos - 220 val. </a:t>
            </a:r>
            <a:endParaRPr lang="lt-LT" sz="2400" dirty="0">
              <a:solidFill>
                <a:srgbClr val="FF0000"/>
              </a:solidFill>
              <a:latin typeface="Times New Roman" panose="02020603050405020304" pitchFamily="18" charset="0"/>
              <a:cs typeface="Times New Roman" panose="02020603050405020304" pitchFamily="18" charset="0"/>
            </a:endParaRP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2410112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pPr algn="ctr"/>
            <a:r>
              <a:rPr lang="lt-LT" sz="3200" b="1" dirty="0">
                <a:solidFill>
                  <a:srgbClr val="993300"/>
                </a:solidFill>
                <a:latin typeface="Times New Roman" panose="02020603050405020304" pitchFamily="18" charset="0"/>
                <a:cs typeface="Times New Roman" panose="02020603050405020304" pitchFamily="18" charset="0"/>
              </a:rPr>
              <a:t>Mūsų lūkesčiai</a:t>
            </a:r>
          </a:p>
        </p:txBody>
      </p:sp>
      <p:sp>
        <p:nvSpPr>
          <p:cNvPr id="3" name="Turinio vietos rezervavimo ženklas 2"/>
          <p:cNvSpPr>
            <a:spLocks noGrp="1"/>
          </p:cNvSpPr>
          <p:nvPr>
            <p:ph sz="quarter" idx="13"/>
          </p:nvPr>
        </p:nvSpPr>
        <p:spPr>
          <a:xfrm>
            <a:off x="608805" y="2348880"/>
            <a:ext cx="7924800" cy="2880320"/>
          </a:xfrm>
        </p:spPr>
        <p:txBody>
          <a:bodyPr>
            <a:normAutofit/>
          </a:bodyPr>
          <a:lstStyle/>
          <a:p>
            <a:pPr marL="0" indent="0" algn="ctr">
              <a:buNone/>
            </a:pPr>
            <a:r>
              <a:rPr lang="lt-LT" sz="3600" dirty="0" smtClean="0">
                <a:solidFill>
                  <a:srgbClr val="FF0000"/>
                </a:solidFill>
                <a:latin typeface="Times New Roman" panose="02020603050405020304" pitchFamily="18" charset="0"/>
                <a:cs typeface="Times New Roman" panose="02020603050405020304" pitchFamily="18" charset="0"/>
              </a:rPr>
              <a:t>Įdomus, efektyvus darbas ir praturtintos </a:t>
            </a:r>
            <a:br>
              <a:rPr lang="lt-LT" sz="3600" dirty="0" smtClean="0">
                <a:solidFill>
                  <a:srgbClr val="FF0000"/>
                </a:solidFill>
                <a:latin typeface="Times New Roman" panose="02020603050405020304" pitchFamily="18" charset="0"/>
                <a:cs typeface="Times New Roman" panose="02020603050405020304" pitchFamily="18" charset="0"/>
              </a:rPr>
            </a:br>
            <a:r>
              <a:rPr lang="lt-LT" sz="3600" dirty="0" smtClean="0">
                <a:solidFill>
                  <a:srgbClr val="FF0000"/>
                </a:solidFill>
                <a:latin typeface="Times New Roman" panose="02020603050405020304" pitchFamily="18" charset="0"/>
                <a:cs typeface="Times New Roman" panose="02020603050405020304" pitchFamily="18" charset="0"/>
              </a:rPr>
              <a:t>ikimokyklinio ugdymo įstaigų aplinkos, </a:t>
            </a:r>
            <a:br>
              <a:rPr lang="lt-LT" sz="3600" dirty="0" smtClean="0">
                <a:solidFill>
                  <a:srgbClr val="FF0000"/>
                </a:solidFill>
                <a:latin typeface="Times New Roman" panose="02020603050405020304" pitchFamily="18" charset="0"/>
                <a:cs typeface="Times New Roman" panose="02020603050405020304" pitchFamily="18" charset="0"/>
              </a:rPr>
            </a:br>
            <a:r>
              <a:rPr lang="lt-LT" sz="3600" dirty="0" smtClean="0">
                <a:solidFill>
                  <a:srgbClr val="FF0000"/>
                </a:solidFill>
                <a:latin typeface="Times New Roman" panose="02020603050405020304" pitchFamily="18" charset="0"/>
                <a:cs typeface="Times New Roman" panose="02020603050405020304" pitchFamily="18" charset="0"/>
              </a:rPr>
              <a:t>padedančios vaikams geriau jaustis. </a:t>
            </a:r>
            <a:endParaRPr lang="lt-LT" sz="3600" dirty="0">
              <a:solidFill>
                <a:srgbClr val="FF0000"/>
              </a:solidFill>
              <a:latin typeface="Times New Roman" panose="02020603050405020304" pitchFamily="18" charset="0"/>
              <a:cs typeface="Times New Roman" panose="02020603050405020304" pitchFamily="18" charset="0"/>
            </a:endParaRPr>
          </a:p>
        </p:txBody>
      </p:sp>
      <p:grpSp>
        <p:nvGrpSpPr>
          <p:cNvPr id="8" name="Grupė 7"/>
          <p:cNvGrpSpPr/>
          <p:nvPr/>
        </p:nvGrpSpPr>
        <p:grpSpPr>
          <a:xfrm>
            <a:off x="755576" y="6081343"/>
            <a:ext cx="7632848" cy="695180"/>
            <a:chOff x="755576" y="6081343"/>
            <a:chExt cx="7632848" cy="695180"/>
          </a:xfrm>
        </p:grpSpPr>
        <p:pic>
          <p:nvPicPr>
            <p:cNvPr id="9"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55576" y="6081343"/>
              <a:ext cx="2016224" cy="5383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948264" y="6159691"/>
              <a:ext cx="1440160" cy="519274"/>
            </a:xfrm>
            <a:prstGeom prst="rect">
              <a:avLst/>
            </a:prstGeom>
            <a:noFill/>
            <a:ln>
              <a:noFill/>
            </a:ln>
            <a:effectLst/>
            <a:extLst/>
          </p:spPr>
        </p:pic>
        <p:pic>
          <p:nvPicPr>
            <p:cNvPr id="1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6159691"/>
              <a:ext cx="504057" cy="599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descr="Kuriame Lietuvos ateitį 2014-2020 | Buhalteres.lt">
              <a:hlinkClick r:id="rId7"/>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sharpenSoften amount="50000"/>
                      </a14:imgEffect>
                    </a14:imgLayer>
                  </a14:imgProps>
                </a:ext>
                <a:ext uri="{28A0092B-C50C-407E-A947-70E740481C1C}">
                  <a14:useLocalDpi xmlns:a14="http://schemas.microsoft.com/office/drawing/2010/main" val="0"/>
                </a:ext>
              </a:extLst>
            </a:blip>
            <a:srcRect l="11474" t="26548" r="11536" b="27991"/>
            <a:stretch/>
          </p:blipFill>
          <p:spPr bwMode="auto">
            <a:xfrm>
              <a:off x="3491880" y="6081343"/>
              <a:ext cx="1584176" cy="69518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076248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putniene.URSA\AppData\Local\Microsoft\Windows\Temporary Internet Files\Content.Outlook\5HNA8Q6M\vaikai-563399c9a5b72 (2).jpg"/>
          <p:cNvPicPr>
            <a:picLocks noChangeAspect="1" noChangeArrowheads="1"/>
          </p:cNvPicPr>
          <p:nvPr/>
        </p:nvPicPr>
        <p:blipFill rotWithShape="1">
          <a:blip r:embed="rId2">
            <a:extLst>
              <a:ext uri="{28A0092B-C50C-407E-A947-70E740481C1C}">
                <a14:useLocalDpi xmlns:a14="http://schemas.microsoft.com/office/drawing/2010/main" val="0"/>
              </a:ext>
            </a:extLst>
          </a:blip>
          <a:srcRect l="4369" r="5237"/>
          <a:stretch/>
        </p:blipFill>
        <p:spPr bwMode="auto">
          <a:xfrm>
            <a:off x="-104848" y="0"/>
            <a:ext cx="9624920" cy="7081820"/>
          </a:xfrm>
          <a:prstGeom prst="rect">
            <a:avLst/>
          </a:prstGeom>
          <a:noFill/>
          <a:extLst>
            <a:ext uri="{909E8E84-426E-40DD-AFC4-6F175D3DCCD1}">
              <a14:hiddenFill xmlns:a14="http://schemas.microsoft.com/office/drawing/2010/main">
                <a:solidFill>
                  <a:srgbClr val="FFFFFF"/>
                </a:solidFill>
              </a14:hiddenFill>
            </a:ext>
          </a:extLst>
        </p:spPr>
      </p:pic>
      <p:sp>
        <p:nvSpPr>
          <p:cNvPr id="2" name="Antraštė 1"/>
          <p:cNvSpPr>
            <a:spLocks noGrp="1"/>
          </p:cNvSpPr>
          <p:nvPr>
            <p:ph type="title"/>
          </p:nvPr>
        </p:nvSpPr>
        <p:spPr>
          <a:xfrm>
            <a:off x="1115616" y="260648"/>
            <a:ext cx="4067944" cy="1512168"/>
          </a:xfrm>
          <a:noFill/>
        </p:spPr>
        <p:txBody>
          <a:bodyPr/>
          <a:lstStyle/>
          <a:p>
            <a:pPr algn="ctr"/>
            <a:r>
              <a:rPr lang="lt-LT" sz="4800" b="1" dirty="0" smtClean="0">
                <a:solidFill>
                  <a:srgbClr val="C00000"/>
                </a:solidFill>
                <a:effectLst>
                  <a:outerShdw blurRad="38100" dist="38100" dir="2700000" algn="tl">
                    <a:srgbClr val="000000">
                      <a:alpha val="43137"/>
                    </a:srgbClr>
                  </a:outerShdw>
                </a:effectLst>
              </a:rPr>
              <a:t>Gal turite </a:t>
            </a:r>
            <a:br>
              <a:rPr lang="lt-LT" sz="4800" b="1" dirty="0" smtClean="0">
                <a:solidFill>
                  <a:srgbClr val="C00000"/>
                </a:solidFill>
                <a:effectLst>
                  <a:outerShdw blurRad="38100" dist="38100" dir="2700000" algn="tl">
                    <a:srgbClr val="000000">
                      <a:alpha val="43137"/>
                    </a:srgbClr>
                  </a:outerShdw>
                </a:effectLst>
              </a:rPr>
            </a:br>
            <a:r>
              <a:rPr lang="lt-LT" sz="4800" b="1" dirty="0" smtClean="0">
                <a:solidFill>
                  <a:srgbClr val="C00000"/>
                </a:solidFill>
                <a:effectLst>
                  <a:outerShdw blurRad="38100" dist="38100" dir="2700000" algn="tl">
                    <a:srgbClr val="000000">
                      <a:alpha val="43137"/>
                    </a:srgbClr>
                  </a:outerShdw>
                </a:effectLst>
              </a:rPr>
              <a:t>klausimų?</a:t>
            </a:r>
            <a:endParaRPr lang="lt-LT" sz="4800" b="1"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3080733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Horizontas">
  <a:themeElements>
    <a:clrScheme name="Pasirinktinis 3">
      <a:dk1>
        <a:srgbClr val="4C66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Horizontas">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tas">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1500</TotalTime>
  <Words>371</Words>
  <Application>Microsoft Office PowerPoint</Application>
  <PresentationFormat>Demonstracija ekrane (4:3)</PresentationFormat>
  <Paragraphs>54</Paragraphs>
  <Slides>11</Slides>
  <Notes>0</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Horizontas</vt:lpstr>
      <vt:lpstr>PowerPoint pristatymas</vt:lpstr>
      <vt:lpstr>Situacijos analizė. problemos</vt:lpstr>
      <vt:lpstr>Europos STRUKTŪRINIŲ FONDŲ FINANSUOJAMI PROJEKTAI</vt:lpstr>
      <vt:lpstr>MŪSŲ konsultantai</vt:lpstr>
      <vt:lpstr>PROJEKTŲ TIKSLAI</vt:lpstr>
      <vt:lpstr>PROJEKTŲ UŽDAVINIAI, veiklos, Rodikliai </vt:lpstr>
      <vt:lpstr> Mobilių pojūčių kambarių sukūrimas ir įdiegimas</vt:lpstr>
      <vt:lpstr>Mokymai pedagogams </vt:lpstr>
      <vt:lpstr>Konsultavimas</vt:lpstr>
      <vt:lpstr>Mūsų lūkesčiai</vt:lpstr>
      <vt:lpstr>Gal turite  klausimų?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Aušra Putnienė</dc:creator>
  <cp:lastModifiedBy>Aušra Putnienė</cp:lastModifiedBy>
  <cp:revision>99</cp:revision>
  <cp:lastPrinted>2015-01-23T07:03:46Z</cp:lastPrinted>
  <dcterms:created xsi:type="dcterms:W3CDTF">2015-01-21T12:01:24Z</dcterms:created>
  <dcterms:modified xsi:type="dcterms:W3CDTF">2020-08-28T05:33:10Z</dcterms:modified>
</cp:coreProperties>
</file>