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handoutMasterIdLst>
    <p:handoutMasterId r:id="rId13"/>
  </p:handoutMasterIdLst>
  <p:sldIdLst>
    <p:sldId id="282" r:id="rId2"/>
    <p:sldId id="274" r:id="rId3"/>
    <p:sldId id="283" r:id="rId4"/>
    <p:sldId id="284" r:id="rId5"/>
    <p:sldId id="286" r:id="rId6"/>
    <p:sldId id="287" r:id="rId7"/>
    <p:sldId id="288" r:id="rId8"/>
    <p:sldId id="285" r:id="rId9"/>
    <p:sldId id="289" r:id="rId10"/>
    <p:sldId id="290" r:id="rId11"/>
  </p:sldIdLst>
  <p:sldSz cx="9144000" cy="6858000" type="screen4x3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006666"/>
    <a:srgbClr val="B2B2B2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22" autoAdjust="0"/>
  </p:normalViewPr>
  <p:slideViewPr>
    <p:cSldViewPr>
      <p:cViewPr>
        <p:scale>
          <a:sx n="104" d="100"/>
          <a:sy n="104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9063E-5CCE-4A8C-84DD-55AE09459CF4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2E163-8FA0-4C4B-95C1-3F8A08AE886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5157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7D828-6B78-4B8D-9C7C-21D922094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B723B-AB3A-452D-956E-B82A26726AC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038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ačiakampis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Antraštė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9" name="Antrinis pavadinima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 smtClean="0"/>
              <a:t>Spustelėję redag. ruoš. paantrš. stilių</a:t>
            </a:r>
            <a:endParaRPr kumimoji="0" lang="en-US"/>
          </a:p>
        </p:txBody>
      </p:sp>
      <p:sp>
        <p:nvSpPr>
          <p:cNvPr id="28" name="Datos vietos rezervavimo ženklas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17" name="Poraštės vietos rezervavimo ženklas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29" name="Skaidrės numerio vietos rezervavimo ženklas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tačiakampis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8" name="Turinio vietos rezervavimo ženklas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7" name="Stačiakampis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13" name="Skaidrės numerio vietos rezervavimo ženklas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8" name="Datos vietos rezervavimo ženklas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10" name="Skaidrės numerio vietos rezervavimo ženklas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2" name="Poraštės vietos rezervavimo ženklas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1" name="Turinio vietos rezervavimo ženklas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3" name="Turinio vietos rezervavimo ženklas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10" name="Datos vietos rezervavimo ženklas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12" name="Skaidrės numerio vietos rezervavimo ženklas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lt-LT"/>
          </a:p>
        </p:txBody>
      </p:sp>
      <p:sp>
        <p:nvSpPr>
          <p:cNvPr id="16" name="Teksto vietos rezervavimo ženklas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15" name="Teksto vietos rezervavimo ženklas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9" name="Turinio vietos rezervavimo ženklas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8" name="Stačiakampis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tačiakampis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1" name="Stačiakampis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13" name="Skaidrės numerio vietos rezervavimo ženklas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Poraštės vietos rezervavimo ženklas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t-LT" smtClean="0"/>
              <a:t>Spustelėkite piktogr. norėdami įtraukti pav.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avadinimo vietos rezervavimo ženkla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3" name="Teksto vietos rezervavimo ženklas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7348B18-EE78-492F-8857-1AEF6DA5E049}" type="datetimeFigureOut">
              <a:rPr lang="lt-LT" smtClean="0"/>
              <a:t>2017.05.25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tačiakampis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tačiakampis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ačiakampis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kaidrės numerio vietos rezervavimo ženklas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0BF2A9-D8D4-4D0E-AC89-567669C8E8E2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371600" y="1628800"/>
            <a:ext cx="7620000" cy="962000"/>
          </a:xfrm>
        </p:spPr>
        <p:txBody>
          <a:bodyPr>
            <a:normAutofit fontScale="90000"/>
          </a:bodyPr>
          <a:lstStyle/>
          <a:p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>
                <a:solidFill>
                  <a:srgbClr val="0033CC"/>
                </a:solidFill>
              </a:rPr>
              <a:t>SEU </a:t>
            </a:r>
            <a:r>
              <a:rPr lang="lt-LT" dirty="0">
                <a:solidFill>
                  <a:srgbClr val="0033CC"/>
                </a:solidFill>
              </a:rPr>
              <a:t>programų įgyvendinimas </a:t>
            </a:r>
            <a:br>
              <a:rPr lang="lt-LT" dirty="0">
                <a:solidFill>
                  <a:srgbClr val="0033CC"/>
                </a:solidFill>
              </a:rPr>
            </a:br>
            <a:endParaRPr lang="lt-LT" dirty="0">
              <a:solidFill>
                <a:srgbClr val="0033CC"/>
              </a:solidFill>
            </a:endParaRP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251520" y="2743200"/>
            <a:ext cx="8712968" cy="3638128"/>
          </a:xfrm>
        </p:spPr>
        <p:txBody>
          <a:bodyPr>
            <a:normAutofit/>
          </a:bodyPr>
          <a:lstStyle/>
          <a:p>
            <a:endParaRPr lang="lt-LT" sz="3200" dirty="0">
              <a:solidFill>
                <a:srgbClr val="C00000"/>
              </a:solidFill>
            </a:endParaRPr>
          </a:p>
          <a:p>
            <a:endParaRPr lang="lt-LT" sz="3200" dirty="0" smtClean="0">
              <a:solidFill>
                <a:srgbClr val="C00000"/>
              </a:solidFill>
            </a:endParaRPr>
          </a:p>
          <a:p>
            <a:pPr algn="r"/>
            <a:endParaRPr lang="lt-LT" sz="1400" dirty="0" smtClean="0">
              <a:solidFill>
                <a:srgbClr val="C00000"/>
              </a:solidFill>
            </a:endParaRPr>
          </a:p>
          <a:p>
            <a:pPr algn="r"/>
            <a:endParaRPr lang="lt-LT" sz="1400" dirty="0">
              <a:solidFill>
                <a:srgbClr val="C00000"/>
              </a:solidFill>
            </a:endParaRPr>
          </a:p>
          <a:p>
            <a:r>
              <a:rPr lang="lt-LT" sz="1400" dirty="0" smtClean="0">
                <a:solidFill>
                  <a:srgbClr val="C00000"/>
                </a:solidFill>
              </a:rPr>
              <a:t>					              Ingrida Krikštaponienė, </a:t>
            </a:r>
          </a:p>
          <a:p>
            <a:pPr algn="r"/>
            <a:r>
              <a:rPr lang="lt-LT" sz="1400" dirty="0" smtClean="0">
                <a:solidFill>
                  <a:srgbClr val="C00000"/>
                </a:solidFill>
              </a:rPr>
              <a:t>Švietimo ir sporto skyriaus vyr. specialistė</a:t>
            </a:r>
            <a:endParaRPr lang="lt-LT" sz="1400" dirty="0">
              <a:solidFill>
                <a:srgbClr val="C00000"/>
              </a:solidFill>
            </a:endParaRPr>
          </a:p>
          <a:p>
            <a:pPr algn="r"/>
            <a:endParaRPr lang="lt-LT" sz="1400" dirty="0" smtClean="0">
              <a:solidFill>
                <a:srgbClr val="C00000"/>
              </a:solidFill>
            </a:endParaRPr>
          </a:p>
          <a:p>
            <a:pPr algn="ctr"/>
            <a:endParaRPr lang="lt-LT" sz="1400" dirty="0" smtClean="0">
              <a:solidFill>
                <a:srgbClr val="C00000"/>
              </a:solidFill>
            </a:endParaRPr>
          </a:p>
          <a:p>
            <a:pPr algn="ctr"/>
            <a:endParaRPr lang="lt-LT" sz="1400" dirty="0">
              <a:solidFill>
                <a:srgbClr val="C00000"/>
              </a:solidFill>
            </a:endParaRPr>
          </a:p>
          <a:p>
            <a:pPr algn="ctr"/>
            <a:r>
              <a:rPr lang="lt-LT" sz="1400" dirty="0" smtClean="0">
                <a:solidFill>
                  <a:srgbClr val="C00000"/>
                </a:solidFill>
              </a:rPr>
              <a:t>2017-05-29</a:t>
            </a:r>
            <a:endParaRPr lang="lt-LT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926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rgbClr val="FF0000"/>
                </a:solidFill>
              </a:rPr>
              <a:t>Šalies lygmeniu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/>
              <a:t>Rengiama kvalifikacijos tobulinimo programa pedagogams </a:t>
            </a:r>
          </a:p>
          <a:p>
            <a:endParaRPr lang="lt-LT" dirty="0"/>
          </a:p>
          <a:p>
            <a:r>
              <a:rPr lang="lt-LT" dirty="0" smtClean="0"/>
              <a:t>Papildytas ŠMM akredituotų programų sąrašas -</a:t>
            </a:r>
            <a:r>
              <a:rPr lang="lt-LT" dirty="0" smtClean="0">
                <a:solidFill>
                  <a:srgbClr val="0033CC"/>
                </a:solidFill>
              </a:rPr>
              <a:t>23 programos</a:t>
            </a:r>
            <a:endParaRPr lang="lt-LT" dirty="0">
              <a:solidFill>
                <a:srgbClr val="0033CC"/>
              </a:solidFill>
            </a:endParaRPr>
          </a:p>
          <a:p>
            <a:endParaRPr lang="lt-LT" dirty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2952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>
                <a:solidFill>
                  <a:srgbClr val="FF0000"/>
                </a:solidFill>
              </a:rPr>
              <a:t>Įpareigojimai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fontScale="85000" lnSpcReduction="10000"/>
          </a:bodyPr>
          <a:lstStyle/>
          <a:p>
            <a:r>
              <a:rPr lang="lt-LT" dirty="0" smtClean="0">
                <a:solidFill>
                  <a:srgbClr val="FF0000"/>
                </a:solidFill>
              </a:rPr>
              <a:t>Švietimo ir mokslo ministerija </a:t>
            </a:r>
            <a:r>
              <a:rPr lang="lt-LT" dirty="0" smtClean="0"/>
              <a:t>įpareigojama parengti </a:t>
            </a:r>
            <a:r>
              <a:rPr lang="lt-LT" u="sng" dirty="0" smtClean="0"/>
              <a:t>rekomendacijas dėl smurto prevencijos įgyvendinimo mokyklose.</a:t>
            </a:r>
          </a:p>
          <a:p>
            <a:r>
              <a:rPr lang="lt-LT" dirty="0" smtClean="0">
                <a:solidFill>
                  <a:srgbClr val="FF0000"/>
                </a:solidFill>
              </a:rPr>
              <a:t>Savivaldybės švietimo padalinys </a:t>
            </a:r>
            <a:r>
              <a:rPr lang="lt-LT" dirty="0" smtClean="0"/>
              <a:t>-</a:t>
            </a:r>
            <a:r>
              <a:rPr lang="lt-LT" dirty="0" smtClean="0">
                <a:solidFill>
                  <a:srgbClr val="FF0000"/>
                </a:solidFill>
              </a:rPr>
              <a:t> </a:t>
            </a:r>
            <a:r>
              <a:rPr lang="lt-LT" u="sng" dirty="0" smtClean="0"/>
              <a:t>patvirtinti prevencinių programų kriterijus </a:t>
            </a:r>
          </a:p>
          <a:p>
            <a:r>
              <a:rPr lang="lt-LT" dirty="0" smtClean="0">
                <a:solidFill>
                  <a:srgbClr val="FF0000"/>
                </a:solidFill>
              </a:rPr>
              <a:t>Švietimo įstaigos vadovas </a:t>
            </a:r>
            <a:r>
              <a:rPr lang="lt-LT" dirty="0" smtClean="0"/>
              <a:t>įpareigojamas: </a:t>
            </a:r>
          </a:p>
          <a:p>
            <a:pPr marL="0" indent="0">
              <a:buNone/>
            </a:pPr>
            <a:r>
              <a:rPr lang="lt-LT" dirty="0"/>
              <a:t> </a:t>
            </a:r>
            <a:r>
              <a:rPr lang="lt-LT" dirty="0" smtClean="0"/>
              <a:t>   -</a:t>
            </a:r>
            <a:r>
              <a:rPr lang="lt-LT" sz="3300" dirty="0" smtClean="0"/>
              <a:t>vadovauti švietimo programų rengimui, jas tvirtinti;</a:t>
            </a:r>
            <a:endParaRPr lang="lt-LT" sz="3300" dirty="0"/>
          </a:p>
          <a:p>
            <a:pPr marL="0" indent="0">
              <a:buNone/>
            </a:pPr>
            <a:r>
              <a:rPr lang="lt-LT" sz="3300" dirty="0" smtClean="0"/>
              <a:t>    -vadovauti </a:t>
            </a:r>
            <a:r>
              <a:rPr lang="lt-LT" sz="3300" i="1" dirty="0" smtClean="0"/>
              <a:t>rekomendacijų</a:t>
            </a:r>
            <a:r>
              <a:rPr lang="lt-LT" sz="3300" dirty="0" smtClean="0"/>
              <a:t> dėl smurto prevencijos įgyvendinimo mokykloje priemonių įgyvendinimui, </a:t>
            </a:r>
          </a:p>
          <a:p>
            <a:pPr marL="0" indent="0">
              <a:buNone/>
            </a:pPr>
            <a:r>
              <a:rPr lang="lt-LT" sz="3300" dirty="0" smtClean="0"/>
              <a:t>   - vadovauti jų vykdymui.</a:t>
            </a:r>
          </a:p>
          <a:p>
            <a:pPr marL="0" indent="0">
              <a:buNone/>
            </a:pPr>
            <a:endParaRPr lang="lt-LT" u="sng" dirty="0"/>
          </a:p>
        </p:txBody>
      </p:sp>
    </p:spTree>
    <p:extLst>
      <p:ext uri="{BB962C8B-B14F-4D97-AF65-F5344CB8AC3E}">
        <p14:creationId xmlns:p14="http://schemas.microsoft.com/office/powerpoint/2010/main" val="246106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/>
              <a:t>ŠMM </a:t>
            </a:r>
            <a:r>
              <a:rPr lang="lt-LT" b="1" dirty="0" smtClean="0"/>
              <a:t>ministras įsakymu patvirtino </a:t>
            </a:r>
          </a:p>
          <a:p>
            <a:pPr marL="0" indent="0">
              <a:buNone/>
            </a:pPr>
            <a:r>
              <a:rPr lang="lt-LT" sz="3600" b="1" dirty="0" smtClean="0">
                <a:solidFill>
                  <a:srgbClr val="0000FF"/>
                </a:solidFill>
              </a:rPr>
              <a:t>Smurto </a:t>
            </a:r>
            <a:r>
              <a:rPr lang="lt-LT" sz="3600" b="1" dirty="0">
                <a:solidFill>
                  <a:srgbClr val="0000FF"/>
                </a:solidFill>
              </a:rPr>
              <a:t>prevencijos įgyvendinimo mokyklose </a:t>
            </a:r>
            <a:r>
              <a:rPr lang="lt-LT" sz="3600" b="1" dirty="0" smtClean="0">
                <a:solidFill>
                  <a:srgbClr val="0000FF"/>
                </a:solidFill>
              </a:rPr>
              <a:t>rekomendacijas</a:t>
            </a:r>
            <a:endParaRPr lang="lt-LT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8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lt-LT" dirty="0"/>
              <a:t>K</a:t>
            </a:r>
            <a:r>
              <a:rPr lang="lt-LT" dirty="0" smtClean="0"/>
              <a:t>iekviena </a:t>
            </a:r>
            <a:r>
              <a:rPr lang="lt-LT" dirty="0"/>
              <a:t>mokykla įpareigojama parengti </a:t>
            </a:r>
            <a:r>
              <a:rPr lang="lt-LT" dirty="0" smtClean="0"/>
              <a:t>(Rekomendacijų 8.5</a:t>
            </a:r>
            <a:r>
              <a:rPr lang="lt-LT" dirty="0"/>
              <a:t>. </a:t>
            </a:r>
            <a:r>
              <a:rPr lang="lt-LT" dirty="0" smtClean="0"/>
              <a:t>p.) </a:t>
            </a:r>
            <a:r>
              <a:rPr lang="lt-LT" b="1" dirty="0" smtClean="0">
                <a:solidFill>
                  <a:srgbClr val="0000FF"/>
                </a:solidFill>
              </a:rPr>
              <a:t>Reagavimo </a:t>
            </a:r>
            <a:r>
              <a:rPr lang="lt-LT" b="1" dirty="0">
                <a:solidFill>
                  <a:srgbClr val="0000FF"/>
                </a:solidFill>
              </a:rPr>
              <a:t>į smurtą ir patyčias mokykloje </a:t>
            </a:r>
            <a:r>
              <a:rPr lang="lt-LT" b="1" dirty="0" smtClean="0">
                <a:solidFill>
                  <a:srgbClr val="0000FF"/>
                </a:solidFill>
              </a:rPr>
              <a:t>tvarkos aprašą </a:t>
            </a:r>
            <a:r>
              <a:rPr lang="lt-LT" sz="2800" smtClean="0"/>
              <a:t>(</a:t>
            </a:r>
            <a:r>
              <a:rPr lang="lt-LT" sz="2800" smtClean="0"/>
              <a:t>jį </a:t>
            </a:r>
            <a:r>
              <a:rPr lang="lt-LT" sz="2800" dirty="0" smtClean="0"/>
              <a:t>turi patvirtinti </a:t>
            </a:r>
            <a:r>
              <a:rPr lang="lt-LT" sz="2800" dirty="0"/>
              <a:t>mokyklos </a:t>
            </a:r>
            <a:r>
              <a:rPr lang="lt-LT" sz="2800" dirty="0" smtClean="0"/>
              <a:t>direktorius</a:t>
            </a:r>
            <a:r>
              <a:rPr lang="lt-LT" sz="2800" dirty="0" smtClean="0"/>
              <a:t>)</a:t>
            </a:r>
            <a:r>
              <a:rPr lang="lt-LT" sz="2800" dirty="0" smtClean="0"/>
              <a:t>;</a:t>
            </a:r>
          </a:p>
          <a:p>
            <a:pPr marL="0" indent="0">
              <a:buNone/>
            </a:pPr>
            <a:endParaRPr lang="lt-LT" b="1" dirty="0" smtClean="0"/>
          </a:p>
          <a:p>
            <a:r>
              <a:rPr lang="lt-LT" u="sng" dirty="0" smtClean="0"/>
              <a:t>Pastaba</a:t>
            </a:r>
            <a:r>
              <a:rPr lang="lt-LT" u="sng" dirty="0"/>
              <a:t>:</a:t>
            </a:r>
            <a:r>
              <a:rPr lang="lt-LT" dirty="0"/>
              <a:t> </a:t>
            </a:r>
            <a:r>
              <a:rPr lang="lt-LT" dirty="0" smtClean="0"/>
              <a:t>Aprašą turi pasirengti ir </a:t>
            </a:r>
            <a:r>
              <a:rPr lang="lt-LT" dirty="0">
                <a:solidFill>
                  <a:srgbClr val="C00000"/>
                </a:solidFill>
              </a:rPr>
              <a:t>Sporto </a:t>
            </a:r>
            <a:r>
              <a:rPr lang="lt-LT" dirty="0" smtClean="0">
                <a:solidFill>
                  <a:srgbClr val="C00000"/>
                </a:solidFill>
              </a:rPr>
              <a:t>centras, </a:t>
            </a:r>
            <a:r>
              <a:rPr lang="lt-LT" dirty="0">
                <a:solidFill>
                  <a:srgbClr val="C00000"/>
                </a:solidFill>
              </a:rPr>
              <a:t>ir Meno </a:t>
            </a:r>
            <a:r>
              <a:rPr lang="lt-LT" dirty="0" smtClean="0">
                <a:solidFill>
                  <a:srgbClr val="C00000"/>
                </a:solidFill>
              </a:rPr>
              <a:t>mokykla</a:t>
            </a:r>
            <a:endParaRPr lang="lt-LT" dirty="0">
              <a:solidFill>
                <a:srgbClr val="C00000"/>
              </a:solidFill>
            </a:endParaRPr>
          </a:p>
          <a:p>
            <a:endParaRPr lang="lt-LT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18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 smtClean="0"/>
              <a:t>Rekomenduojama Tvarkos aprašo struktūra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/>
          </a:bodyPr>
          <a:lstStyle/>
          <a:p>
            <a:r>
              <a:rPr lang="lt-LT" dirty="0" smtClean="0"/>
              <a:t>I. </a:t>
            </a:r>
            <a:r>
              <a:rPr lang="lt-LT" b="1" dirty="0" smtClean="0">
                <a:solidFill>
                  <a:srgbClr val="FF0000"/>
                </a:solidFill>
              </a:rPr>
              <a:t>Bendrosios nuostatos:</a:t>
            </a:r>
          </a:p>
          <a:p>
            <a:r>
              <a:rPr lang="lt-LT" dirty="0"/>
              <a:t>1</a:t>
            </a:r>
            <a:r>
              <a:rPr lang="lt-LT" dirty="0" smtClean="0"/>
              <a:t>. </a:t>
            </a:r>
            <a:r>
              <a:rPr lang="lt-LT" dirty="0" smtClean="0">
                <a:solidFill>
                  <a:srgbClr val="0000FF"/>
                </a:solidFill>
              </a:rPr>
              <a:t>Aprašo paskirtis </a:t>
            </a:r>
            <a:r>
              <a:rPr lang="lt-LT" dirty="0" smtClean="0"/>
              <a:t>- </a:t>
            </a:r>
            <a:r>
              <a:rPr lang="lt-LT" sz="3000" dirty="0"/>
              <a:t>padėti  užtikrinti sveiką, saugią, užkertančią kelią smurto, prievartos apraiškoms aplinką, kuri yra psichologiškai, dvasiškai ir fiziškai saugi.</a:t>
            </a:r>
          </a:p>
          <a:p>
            <a:r>
              <a:rPr lang="lt-LT" dirty="0" smtClean="0"/>
              <a:t>2. </a:t>
            </a:r>
            <a:r>
              <a:rPr lang="lt-LT" dirty="0" smtClean="0">
                <a:solidFill>
                  <a:srgbClr val="0000FF"/>
                </a:solidFill>
              </a:rPr>
              <a:t>Vartojamos sąvokos </a:t>
            </a:r>
            <a:r>
              <a:rPr lang="lt-LT" dirty="0" smtClean="0"/>
              <a:t>(</a:t>
            </a:r>
            <a:r>
              <a:rPr lang="lt-LT" sz="2400" dirty="0" smtClean="0"/>
              <a:t>patyčios, žodinės, fizinės...),</a:t>
            </a:r>
          </a:p>
          <a:p>
            <a:r>
              <a:rPr lang="lt-LT" dirty="0" smtClean="0"/>
              <a:t>3</a:t>
            </a:r>
            <a:r>
              <a:rPr lang="lt-LT" dirty="0" smtClean="0">
                <a:solidFill>
                  <a:srgbClr val="0000FF"/>
                </a:solidFill>
              </a:rPr>
              <a:t>.Nuostatos</a:t>
            </a:r>
            <a:r>
              <a:rPr lang="lt-LT" dirty="0" smtClean="0"/>
              <a:t>. </a:t>
            </a:r>
            <a:r>
              <a:rPr lang="lt-LT" sz="3000" dirty="0"/>
              <a:t>Tvarkos aprašas nustato patyčių </a:t>
            </a:r>
            <a:r>
              <a:rPr lang="lt-LT" sz="3000" dirty="0" err="1">
                <a:solidFill>
                  <a:srgbClr val="0000FF"/>
                </a:solidFill>
              </a:rPr>
              <a:t>stebėsenos</a:t>
            </a:r>
            <a:r>
              <a:rPr lang="lt-LT" sz="3000" dirty="0">
                <a:solidFill>
                  <a:srgbClr val="0000FF"/>
                </a:solidFill>
              </a:rPr>
              <a:t>, prevencijos ir intervencijos</a:t>
            </a:r>
            <a:r>
              <a:rPr lang="lt-LT" sz="3000" dirty="0"/>
              <a:t> vykdymą.</a:t>
            </a:r>
          </a:p>
          <a:p>
            <a:r>
              <a:rPr lang="lt-LT" dirty="0" smtClean="0"/>
              <a:t>Principai</a:t>
            </a:r>
            <a:r>
              <a:rPr lang="lt-LT" dirty="0" smtClean="0"/>
              <a:t>...</a:t>
            </a:r>
          </a:p>
          <a:p>
            <a:endParaRPr lang="lt-LT" dirty="0" smtClean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65295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200" dirty="0">
                <a:solidFill>
                  <a:srgbClr val="FF0000"/>
                </a:solidFill>
              </a:rPr>
              <a:t>II. </a:t>
            </a:r>
            <a:r>
              <a:rPr lang="lt-LT" sz="3600" dirty="0">
                <a:solidFill>
                  <a:srgbClr val="FF0000"/>
                </a:solidFill>
              </a:rPr>
              <a:t>Patyčių </a:t>
            </a:r>
            <a:r>
              <a:rPr lang="lt-LT" sz="3600" dirty="0" err="1">
                <a:solidFill>
                  <a:srgbClr val="FF0000"/>
                </a:solidFill>
              </a:rPr>
              <a:t>stebėsena</a:t>
            </a:r>
            <a:r>
              <a:rPr lang="lt-LT" sz="3600" dirty="0">
                <a:solidFill>
                  <a:srgbClr val="FF0000"/>
                </a:solidFill>
              </a:rPr>
              <a:t> ir prevencija mokykloje</a:t>
            </a:r>
            <a:br>
              <a:rPr lang="lt-LT" sz="3600" dirty="0">
                <a:solidFill>
                  <a:srgbClr val="FF0000"/>
                </a:solidFill>
              </a:rPr>
            </a:br>
            <a:endParaRPr lang="lt-LT" sz="36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496944" cy="4495800"/>
          </a:xfrm>
        </p:spPr>
        <p:txBody>
          <a:bodyPr/>
          <a:lstStyle/>
          <a:p>
            <a:r>
              <a:rPr lang="lt-LT" dirty="0" smtClean="0"/>
              <a:t>1. </a:t>
            </a:r>
            <a:r>
              <a:rPr lang="lt-LT" sz="2800" dirty="0" smtClean="0"/>
              <a:t>Atsakingas vadovas. </a:t>
            </a:r>
            <a:r>
              <a:rPr lang="lt-LT" sz="2400" dirty="0" smtClean="0"/>
              <a:t>Gal sudaroma </a:t>
            </a:r>
            <a:r>
              <a:rPr lang="lt-LT" sz="2400" dirty="0" smtClean="0">
                <a:solidFill>
                  <a:srgbClr val="0000FF"/>
                </a:solidFill>
              </a:rPr>
              <a:t>koordinuojanti grupė</a:t>
            </a:r>
            <a:r>
              <a:rPr lang="lt-LT" sz="2400" dirty="0" smtClean="0"/>
              <a:t>?</a:t>
            </a:r>
          </a:p>
          <a:p>
            <a:r>
              <a:rPr lang="lt-LT" sz="2800" dirty="0" smtClean="0"/>
              <a:t>2. Kaip atliekama </a:t>
            </a:r>
            <a:r>
              <a:rPr lang="lt-LT" sz="2800" dirty="0" smtClean="0">
                <a:solidFill>
                  <a:srgbClr val="0000FF"/>
                </a:solidFill>
              </a:rPr>
              <a:t>situacijos analizė</a:t>
            </a:r>
            <a:r>
              <a:rPr lang="lt-LT" sz="2800" dirty="0" smtClean="0"/>
              <a:t>? </a:t>
            </a:r>
            <a:r>
              <a:rPr lang="lt-LT" sz="2400" dirty="0" smtClean="0"/>
              <a:t>(pvz., anketinė apklausa)</a:t>
            </a:r>
            <a:r>
              <a:rPr lang="lt-LT" sz="2800" dirty="0" smtClean="0"/>
              <a:t>; kaip naudojami duomenys?</a:t>
            </a:r>
          </a:p>
          <a:p>
            <a:r>
              <a:rPr lang="lt-LT" sz="2800" dirty="0" smtClean="0">
                <a:solidFill>
                  <a:srgbClr val="0000FF"/>
                </a:solidFill>
              </a:rPr>
              <a:t>Klasės auklėtojų veikla</a:t>
            </a:r>
            <a:r>
              <a:rPr lang="lt-LT" sz="2800" dirty="0" smtClean="0"/>
              <a:t>;</a:t>
            </a:r>
          </a:p>
          <a:p>
            <a:r>
              <a:rPr lang="lt-LT" sz="2800" dirty="0" smtClean="0">
                <a:solidFill>
                  <a:srgbClr val="0033CC"/>
                </a:solidFill>
              </a:rPr>
              <a:t>Prevencinių programų </a:t>
            </a:r>
            <a:r>
              <a:rPr lang="lt-LT" sz="2800" dirty="0" smtClean="0"/>
              <a:t>ir </a:t>
            </a:r>
            <a:r>
              <a:rPr lang="lt-LT" sz="2800" dirty="0" smtClean="0">
                <a:solidFill>
                  <a:srgbClr val="0033CC"/>
                </a:solidFill>
              </a:rPr>
              <a:t>priemonių  įgyvendinimas </a:t>
            </a:r>
            <a:r>
              <a:rPr lang="lt-LT" sz="2800" dirty="0" smtClean="0"/>
              <a:t>ir kt.</a:t>
            </a:r>
          </a:p>
          <a:p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4215352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3200" dirty="0">
                <a:solidFill>
                  <a:srgbClr val="FF0000"/>
                </a:solidFill>
              </a:rPr>
              <a:t>III</a:t>
            </a:r>
            <a:r>
              <a:rPr lang="lt-LT" sz="3200" dirty="0" smtClean="0">
                <a:solidFill>
                  <a:srgbClr val="FF0000"/>
                </a:solidFill>
              </a:rPr>
              <a:t>. PATYČIŲ </a:t>
            </a:r>
            <a:r>
              <a:rPr lang="lt-LT" sz="3200" dirty="0">
                <a:solidFill>
                  <a:srgbClr val="FF0000"/>
                </a:solidFill>
              </a:rPr>
              <a:t>INTERVENCIJA MOKYKLOJE</a:t>
            </a:r>
            <a:br>
              <a:rPr lang="lt-LT" sz="3200" dirty="0">
                <a:solidFill>
                  <a:srgbClr val="FF0000"/>
                </a:solidFill>
              </a:rPr>
            </a:br>
            <a:endParaRPr lang="lt-LT" sz="32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t-LT" dirty="0" smtClean="0"/>
              <a:t>Supažindinimas su </a:t>
            </a:r>
            <a:r>
              <a:rPr lang="lt-LT" u="sng" dirty="0" smtClean="0"/>
              <a:t>papildytomis</a:t>
            </a:r>
            <a:r>
              <a:rPr lang="lt-LT" dirty="0" smtClean="0"/>
              <a:t> </a:t>
            </a:r>
            <a:r>
              <a:rPr lang="lt-LT" dirty="0">
                <a:solidFill>
                  <a:srgbClr val="0033CC"/>
                </a:solidFill>
              </a:rPr>
              <a:t>M</a:t>
            </a:r>
            <a:r>
              <a:rPr lang="lt-LT" dirty="0" smtClean="0">
                <a:solidFill>
                  <a:srgbClr val="0033CC"/>
                </a:solidFill>
              </a:rPr>
              <a:t>okinio taisyklėmis;</a:t>
            </a:r>
          </a:p>
          <a:p>
            <a:r>
              <a:rPr lang="lt-LT" dirty="0" smtClean="0"/>
              <a:t>Kaip elgiasi kiekvienas </a:t>
            </a:r>
            <a:r>
              <a:rPr lang="lt-LT" dirty="0"/>
              <a:t>mokyklos </a:t>
            </a:r>
            <a:r>
              <a:rPr lang="lt-LT" dirty="0" smtClean="0"/>
              <a:t>vadovas, </a:t>
            </a:r>
            <a:r>
              <a:rPr lang="lt-LT" dirty="0"/>
              <a:t>pedagogas ar švietimo pagalbos </a:t>
            </a:r>
            <a:r>
              <a:rPr lang="lt-LT" dirty="0" smtClean="0"/>
              <a:t>specialistas, reaguodamas į įtariamus </a:t>
            </a:r>
            <a:r>
              <a:rPr lang="lt-LT" dirty="0"/>
              <a:t>ir </a:t>
            </a:r>
            <a:r>
              <a:rPr lang="lt-LT" dirty="0" smtClean="0"/>
              <a:t>realius </a:t>
            </a:r>
            <a:r>
              <a:rPr lang="lt-LT" dirty="0"/>
              <a:t>patyčių </a:t>
            </a:r>
            <a:r>
              <a:rPr lang="lt-LT" dirty="0" smtClean="0"/>
              <a:t>atvejus ir kt.</a:t>
            </a:r>
          </a:p>
          <a:p>
            <a:r>
              <a:rPr lang="lt-LT" dirty="0">
                <a:solidFill>
                  <a:srgbClr val="0033CC"/>
                </a:solidFill>
              </a:rPr>
              <a:t>Klasės </a:t>
            </a:r>
            <a:r>
              <a:rPr lang="lt-LT" dirty="0" smtClean="0">
                <a:solidFill>
                  <a:srgbClr val="0033CC"/>
                </a:solidFill>
              </a:rPr>
              <a:t>vadovo</a:t>
            </a:r>
            <a:r>
              <a:rPr lang="lt-LT" dirty="0" smtClean="0"/>
              <a:t>, gavusio </a:t>
            </a:r>
            <a:r>
              <a:rPr lang="lt-LT" dirty="0"/>
              <a:t>informaciją apie įtariamas ir/ar įvykusias </a:t>
            </a:r>
            <a:r>
              <a:rPr lang="lt-LT" dirty="0" smtClean="0"/>
              <a:t>patyčias, veiksmai; </a:t>
            </a:r>
          </a:p>
          <a:p>
            <a:r>
              <a:rPr lang="lt-LT" dirty="0" smtClean="0"/>
              <a:t>Specialios informavimo </a:t>
            </a:r>
            <a:r>
              <a:rPr lang="lt-LT" dirty="0" smtClean="0">
                <a:solidFill>
                  <a:srgbClr val="0033CC"/>
                </a:solidFill>
              </a:rPr>
              <a:t>formos</a:t>
            </a:r>
            <a:r>
              <a:rPr lang="lt-LT" dirty="0" smtClean="0"/>
              <a:t> parengimas ir patvirtinimas ir kt.;</a:t>
            </a:r>
          </a:p>
          <a:p>
            <a:r>
              <a:rPr lang="lt-LT" dirty="0" smtClean="0">
                <a:solidFill>
                  <a:srgbClr val="0033CC"/>
                </a:solidFill>
              </a:rPr>
              <a:t>Specialistų pagalbos teikimas </a:t>
            </a:r>
            <a:r>
              <a:rPr lang="lt-LT" dirty="0" smtClean="0"/>
              <a:t>ir kt.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0195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4000" dirty="0" smtClean="0">
                <a:solidFill>
                  <a:srgbClr val="FF0000"/>
                </a:solidFill>
              </a:rPr>
              <a:t>IV. Baigiamosios nuostatos</a:t>
            </a:r>
            <a:endParaRPr lang="lt-LT" sz="4000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lt-LT" sz="2400" dirty="0" smtClean="0"/>
          </a:p>
          <a:p>
            <a:r>
              <a:rPr lang="lt-LT" sz="2400" dirty="0" smtClean="0"/>
              <a:t>Teisės aktų laikymasis;</a:t>
            </a:r>
          </a:p>
          <a:p>
            <a:r>
              <a:rPr lang="lt-LT" sz="2400" dirty="0" smtClean="0"/>
              <a:t>Mokinių asmens bylose saugomos informacijos konfidencialumas ir kt.</a:t>
            </a:r>
          </a:p>
          <a:p>
            <a:pPr marL="0" indent="0">
              <a:buNone/>
            </a:pPr>
            <a:endParaRPr lang="lt-LT" sz="2400" dirty="0"/>
          </a:p>
          <a:p>
            <a:pPr marL="0" indent="0">
              <a:buNone/>
            </a:pPr>
            <a:r>
              <a:rPr lang="lt-LT" sz="2400" dirty="0" smtClean="0"/>
              <a:t>Visi </a:t>
            </a:r>
            <a:r>
              <a:rPr lang="lt-LT" sz="2400" dirty="0" smtClean="0"/>
              <a:t>mokyklos bendruomenės nariai </a:t>
            </a:r>
            <a:r>
              <a:rPr lang="lt-LT" sz="2400" dirty="0"/>
              <a:t>su Tvarkos aprašu turi </a:t>
            </a:r>
            <a:r>
              <a:rPr lang="lt-LT" sz="2400" dirty="0" smtClean="0"/>
              <a:t>būti supažindinti </a:t>
            </a:r>
            <a:r>
              <a:rPr lang="lt-LT" sz="2400" dirty="0" smtClean="0">
                <a:solidFill>
                  <a:srgbClr val="0000FF"/>
                </a:solidFill>
              </a:rPr>
              <a:t>pasirašytinai</a:t>
            </a:r>
            <a:r>
              <a:rPr lang="lt-LT" dirty="0" smtClean="0"/>
              <a:t>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76953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>
                <a:solidFill>
                  <a:srgbClr val="FF0000"/>
                </a:solidFill>
              </a:rPr>
              <a:t>Savivaldybės lygmeniu</a:t>
            </a:r>
            <a:endParaRPr lang="lt-LT" dirty="0">
              <a:solidFill>
                <a:srgbClr val="FF0000"/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lt-LT" dirty="0" smtClean="0">
                <a:solidFill>
                  <a:srgbClr val="0000FF"/>
                </a:solidFill>
              </a:rPr>
              <a:t>Parengti prevencinių programų kriterijus </a:t>
            </a:r>
          </a:p>
          <a:p>
            <a:pPr marL="0" indent="0">
              <a:buNone/>
            </a:pPr>
            <a:r>
              <a:rPr lang="lt-LT" dirty="0" smtClean="0"/>
              <a:t>(aktualumas, empirinis, mokslinis pagrindimas, tikslai, nuosekli veikla, vertinimo/įsivertinimo kriterijai, programos veiksmingumas)</a:t>
            </a:r>
          </a:p>
          <a:p>
            <a:r>
              <a:rPr lang="lt-LT" dirty="0" smtClean="0">
                <a:solidFill>
                  <a:srgbClr val="0000FF"/>
                </a:solidFill>
              </a:rPr>
              <a:t>Švietimo centras </a:t>
            </a:r>
            <a:r>
              <a:rPr lang="lt-LT" dirty="0" smtClean="0"/>
              <a:t>turi parengti </a:t>
            </a:r>
            <a:r>
              <a:rPr lang="lt-LT" dirty="0" smtClean="0">
                <a:solidFill>
                  <a:srgbClr val="0000FF"/>
                </a:solidFill>
              </a:rPr>
              <a:t>kvalifikacijos tobulinimo programą</a:t>
            </a:r>
            <a:r>
              <a:rPr lang="lt-LT" dirty="0" smtClean="0"/>
              <a:t> pedagogams (atsižvelgdami į regiono poreikius ir savitumus)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78997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Įprasta">
  <a:themeElements>
    <a:clrScheme name="Įprast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Įprast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Įprast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2407</TotalTime>
  <Words>308</Words>
  <Application>Microsoft Office PowerPoint</Application>
  <PresentationFormat>Demonstracija ekrane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1" baseType="lpstr">
      <vt:lpstr>Įprasta</vt:lpstr>
      <vt:lpstr> SEU programų įgyvendinimas  </vt:lpstr>
      <vt:lpstr>Įpareigojimai</vt:lpstr>
      <vt:lpstr>PowerPoint pristatymas</vt:lpstr>
      <vt:lpstr>PowerPoint pristatymas</vt:lpstr>
      <vt:lpstr>Rekomenduojama Tvarkos aprašo struktūra</vt:lpstr>
      <vt:lpstr>II. Patyčių stebėsena ir prevencija mokykloje </vt:lpstr>
      <vt:lpstr>III. PATYČIŲ INTERVENCIJA MOKYKLOJE </vt:lpstr>
      <vt:lpstr>IV. Baigiamosios nuostatos</vt:lpstr>
      <vt:lpstr>Savivaldybės lygmeniu</vt:lpstr>
      <vt:lpstr>Šalies lygmeniu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Aušra Putnienė</dc:creator>
  <cp:lastModifiedBy>Ingrida Krikštaponienė</cp:lastModifiedBy>
  <cp:revision>209</cp:revision>
  <cp:lastPrinted>2016-10-28T11:51:35Z</cp:lastPrinted>
  <dcterms:created xsi:type="dcterms:W3CDTF">2015-08-26T07:03:02Z</dcterms:created>
  <dcterms:modified xsi:type="dcterms:W3CDTF">2017-05-25T11:41:06Z</dcterms:modified>
</cp:coreProperties>
</file>