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2"/>
  </p:notesMasterIdLst>
  <p:handoutMasterIdLst>
    <p:handoutMasterId r:id="rId23"/>
  </p:handoutMasterIdLst>
  <p:sldIdLst>
    <p:sldId id="278" r:id="rId2"/>
    <p:sldId id="281" r:id="rId3"/>
    <p:sldId id="279" r:id="rId4"/>
    <p:sldId id="267" r:id="rId5"/>
    <p:sldId id="268" r:id="rId6"/>
    <p:sldId id="269" r:id="rId7"/>
    <p:sldId id="270" r:id="rId8"/>
    <p:sldId id="271" r:id="rId9"/>
    <p:sldId id="273" r:id="rId10"/>
    <p:sldId id="272" r:id="rId11"/>
    <p:sldId id="264" r:id="rId12"/>
    <p:sldId id="265" r:id="rId13"/>
    <p:sldId id="261" r:id="rId14"/>
    <p:sldId id="274" r:id="rId15"/>
    <p:sldId id="266" r:id="rId16"/>
    <p:sldId id="275" r:id="rId17"/>
    <p:sldId id="276" r:id="rId18"/>
    <p:sldId id="277" r:id="rId19"/>
    <p:sldId id="258" r:id="rId20"/>
    <p:sldId id="280" r:id="rId21"/>
  </p:sldIdLst>
  <p:sldSz cx="9144000" cy="6858000" type="screen4x3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330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188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9063E-5CCE-4A8C-84DD-55AE09459CF4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2E163-8FA0-4C4B-95C1-3F8A08AE886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5157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7D828-6B78-4B8D-9C7C-21D922094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B723B-AB3A-452D-956E-B82A26726AC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038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B723B-AB3A-452D-956E-B82A26726ACD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58223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ačiakampis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tačiakampis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ačiakampis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Antraštė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9" name="Antrinis pavadinima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t-LT" smtClean="0"/>
              <a:t>Spustelėję redag. ruoš. paantrš. stilių</a:t>
            </a:r>
            <a:endParaRPr kumimoji="0" lang="en-US"/>
          </a:p>
        </p:txBody>
      </p:sp>
      <p:sp>
        <p:nvSpPr>
          <p:cNvPr id="28" name="Datos vietos rezervavimo ženklas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17" name="Poraštės vietos rezervavimo ženklas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29" name="Skaidrės numerio vietos rezervavimo ženklas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lt-LT"/>
          </a:p>
        </p:txBody>
      </p:sp>
      <p:sp>
        <p:nvSpPr>
          <p:cNvPr id="7" name="Stačiakampis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8" name="Turinio vietos rezervavimo ženklas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7" name="Stačiakampis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13" name="Skaidrės numerio vietos rezervavimo ženklas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Poraštės vietos rezervavimo ženklas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9" name="Turinio vietos rezervavimo ženklas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8" name="Datos vietos rezervavimo ženklas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10" name="Skaidrės numerio vietos rezervavimo ženklas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2" name="Poraštės vietos rezervavimo ženklas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3" name="Turinio vietos rezervavimo ženklas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0" name="Datos vietos rezervavimo ženklas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12" name="Skaidrės numerio vietos rezervavimo ženklas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Poraštės vietos rezervavimo ženklas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lt-LT"/>
          </a:p>
        </p:txBody>
      </p:sp>
      <p:sp>
        <p:nvSpPr>
          <p:cNvPr id="16" name="Teksto vietos rezervavimo ženklas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15" name="Teksto vietos rezervavimo ženklas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9" name="Turinio vietos rezervavimo ženklas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8" name="Stačiakampis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tačiakampis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1" name="Stačiakampis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13" name="Skaidrės numerio vietos rezervavimo ženklas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Poraštės vietos rezervavimo ženklas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t-LT" smtClean="0"/>
              <a:t>Spustelėkite piktogr. norėdami įtraukti pav.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avadinimo vietos rezervavimo ženkla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7348B18-EE78-492F-8857-1AEF6DA5E049}" type="datetimeFigureOut">
              <a:rPr lang="lt-LT" smtClean="0"/>
              <a:t>2016.10.31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tačiakampis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kaidrės numerio vietos rezervavimo ženklas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lt/imgres?imgurl=http://www.ppt.kelme.lm.lt/wp-content/uploads/2015/04/P1020105.jpg&amp;imgrefurl=http://www.ppt.kelme.lm.lt/&amp;h=1200&amp;w=1600&amp;tbnid=TtnyXzmv4xFnOM:&amp;docid=OvqHbXOQnD9TOM&amp;ei=tmLdVfiRD4agyAOB8pKQAw&amp;tbm=isch&amp;ved=0CGQQMyg8MDxqFQoTCPjE5ZuVxscCFQYQcgodAbkEMg" TargetMode="Externa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lt/url?sa=i&amp;rct=j&amp;q=&amp;esrc=s&amp;source=images&amp;cd=&amp;cad=rja&amp;uact=8&amp;ved=0ahUKEwjhs4SIg_bPAhWLOxoKHdPfAg8QjRwIBw&amp;url=http://www.grafologija.lt/naujas-web-puslapis/&amp;psig=AFQjCNFhSSuTVKDRItvXCgqHRHA693fkVA&amp;ust=147748724196545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lt/url?sa=i&amp;rct=j&amp;q=&amp;esrc=s&amp;source=images&amp;cd=&amp;cad=rja&amp;uact=8&amp;ved=0ahUKEwjk5JKJjfbPAhWHDBoKHQFqBLUQjRwIBw&amp;url=http://www.pakrazantis.kelme.lm.lt/?Ugdymas:Vaiko_gerov%C4%97s_komisija&amp;psig=AFQjCNGAftlf_nOCDaJNXVWaLNnLe69TIg&amp;ust=147748992316862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lt/url?sa=i&amp;rct=j&amp;q=&amp;esrc=s&amp;source=images&amp;cd=&amp;cad=rja&amp;uact=8&amp;ved=0ahUKEwjk5JKJjfbPAhWHDBoKHQFqBLUQjRwIBw&amp;url=http://www.pakrazantis.kelme.lm.lt/?Ugdymas:Vaiko_gerov%C4%97s_komisija&amp;psig=AFQjCNGAftlf_nOCDaJNXVWaLNnLe69TIg&amp;ust=147748992316862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lt/url?sa=i&amp;rct=j&amp;q=&amp;esrc=s&amp;source=images&amp;cd=&amp;cad=rja&amp;uact=8&amp;ved=0ahUKEwjk5JKJjfbPAhWHDBoKHQFqBLUQjRwIBw&amp;url=http://www.pakrazantis.kelme.lm.lt/?Ugdymas:Vaiko_gerov%C4%97s_komisija&amp;psig=AFQjCNGAftlf_nOCDaJNXVWaLNnLe69TIg&amp;ust=147748992316862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lt/url?sa=i&amp;rct=j&amp;q=&amp;esrc=s&amp;source=images&amp;cd=&amp;cad=rja&amp;uact=8&amp;ved=0ahUKEwiAgIm5tP3PAhWMaxQKHeiLAAIQjRwIBw&amp;url=https://www.haikudeck.com/viesos-altiniai-education-presentation-l0v8aO9ul2&amp;psig=AFQjCNEmNn5FXY73IgOgUutsfgVOTwvc4Q&amp;ust=1477740892740528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lt/url?sa=i&amp;rct=j&amp;q=&amp;esrc=s&amp;source=images&amp;cd=&amp;cad=rja&amp;uact=8&amp;ved=0ahUKEwjKvaDXrf3PAhXGSBQKHdwcBR8QjRwIBw&amp;url=http://www.15min.lt/naujiena/aktualu/lietuva/seimas-pradejo-svarstyti-naujojo-darbo-kodekso-projekta-56-610055&amp;psig=AFQjCNFifKGAhUQOGZvY20IN2UtRSKMLig&amp;ust=147773916840347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lt/url?sa=i&amp;rct=j&amp;q=&amp;esrc=s&amp;source=images&amp;cd=&amp;cad=rja&amp;uact=8&amp;ved=0ahUKEwjikvrDgvbPAhWCrxoKHRinCroQjRwIBw&amp;url=http://psichika.eu/blog/kas-skatina-vaikus-kitiems-pad%C4%97ti/&amp;psig=AFQjCNGWm5NFHoExEgYHigoA-wtVfxw_bQ&amp;ust=147748710155242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 descr="Vaizdo rezultatas pagal užklausą „vaiko gerovė“">
            <a:hlinkClick r:id="rId2"/>
          </p:cNvPr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tačiakampis 4"/>
          <p:cNvSpPr/>
          <p:nvPr/>
        </p:nvSpPr>
        <p:spPr>
          <a:xfrm>
            <a:off x="1547664" y="2492896"/>
            <a:ext cx="61206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4400" b="1" dirty="0">
                <a:solidFill>
                  <a:schemeClr val="bg1"/>
                </a:solidFill>
              </a:rPr>
              <a:t>SAUGIOS </a:t>
            </a:r>
            <a:r>
              <a:rPr lang="lt-LT" sz="4400" b="1">
                <a:solidFill>
                  <a:schemeClr val="bg1"/>
                </a:solidFill>
              </a:rPr>
              <a:t>APLINKOS </a:t>
            </a:r>
            <a:r>
              <a:rPr lang="lt-LT" sz="4400" b="1" smtClean="0">
                <a:solidFill>
                  <a:schemeClr val="bg1"/>
                </a:solidFill>
              </a:rPr>
              <a:t>KŪRIMAS MOKYKLOJE</a:t>
            </a:r>
            <a:r>
              <a:rPr lang="lt-LT" sz="4400" b="1" dirty="0" smtClean="0">
                <a:solidFill>
                  <a:schemeClr val="bg1"/>
                </a:solidFill>
              </a:rPr>
              <a:t/>
            </a:r>
            <a:br>
              <a:rPr lang="lt-LT" sz="4400" b="1" dirty="0" smtClean="0">
                <a:solidFill>
                  <a:schemeClr val="bg1"/>
                </a:solidFill>
              </a:rPr>
            </a:br>
            <a:endParaRPr lang="lt-LT" sz="4400" dirty="0">
              <a:solidFill>
                <a:schemeClr val="bg1"/>
              </a:solidFill>
            </a:endParaRPr>
          </a:p>
        </p:txBody>
      </p:sp>
      <p:sp>
        <p:nvSpPr>
          <p:cNvPr id="7" name="Stačiakampis 6"/>
          <p:cNvSpPr/>
          <p:nvPr/>
        </p:nvSpPr>
        <p:spPr>
          <a:xfrm rot="10800000" flipV="1">
            <a:off x="2195734" y="5865098"/>
            <a:ext cx="56886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Ingrida Krikštaponienė, Švietimo ir </a:t>
            </a:r>
            <a:r>
              <a:rPr lang="lt-LT" sz="16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sporto</a:t>
            </a:r>
            <a:r>
              <a:rPr lang="lt-LT" sz="16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skyriaus vyr. </a:t>
            </a:r>
            <a:r>
              <a:rPr lang="lt-LT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specialistė</a:t>
            </a:r>
            <a:endParaRPr lang="lt-L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091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>
            <a:normAutofit fontScale="90000"/>
          </a:bodyPr>
          <a:lstStyle/>
          <a:p>
            <a:r>
              <a:rPr lang="lt-LT" dirty="0" smtClean="0">
                <a:solidFill>
                  <a:srgbClr val="FF0000"/>
                </a:solidFill>
              </a:rPr>
              <a:t>Pedagogų kompetencijos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251520" y="2132856"/>
            <a:ext cx="8712968" cy="4392488"/>
          </a:xfrm>
        </p:spPr>
        <p:txBody>
          <a:bodyPr/>
          <a:lstStyle/>
          <a:p>
            <a:pPr marL="0" indent="0">
              <a:buNone/>
            </a:pPr>
            <a:r>
              <a:rPr lang="lt-LT" sz="2800" dirty="0" smtClean="0">
                <a:effectLst/>
              </a:rPr>
              <a:t>Priimtais pakeitimais siekiama stiprinti pedagogų kompetencijas socialinių ir emocinių gebėjimų srityje.</a:t>
            </a:r>
          </a:p>
          <a:p>
            <a:pPr marL="0" indent="0">
              <a:buNone/>
            </a:pPr>
            <a:r>
              <a:rPr lang="lt-LT" sz="2800" dirty="0" smtClean="0">
                <a:effectLst/>
              </a:rPr>
              <a:t> </a:t>
            </a:r>
          </a:p>
          <a:p>
            <a:r>
              <a:rPr lang="lt-LT" dirty="0" smtClean="0">
                <a:effectLst/>
              </a:rPr>
              <a:t>Pagal naujas nuostatas </a:t>
            </a:r>
            <a:r>
              <a:rPr lang="lt-LT" dirty="0" smtClean="0">
                <a:solidFill>
                  <a:srgbClr val="FF0000"/>
                </a:solidFill>
                <a:effectLst/>
              </a:rPr>
              <a:t>ne rečiau kaip kartą </a:t>
            </a:r>
            <a:r>
              <a:rPr lang="lt-LT" u="sng" dirty="0" smtClean="0">
                <a:solidFill>
                  <a:srgbClr val="FF0000"/>
                </a:solidFill>
                <a:effectLst/>
              </a:rPr>
              <a:t>per ketverius metus </a:t>
            </a:r>
            <a:r>
              <a:rPr lang="lt-LT" dirty="0" smtClean="0">
                <a:effectLst/>
              </a:rPr>
              <a:t>pedagoginiai darbuotojai privalės tobulinti kvalifikaciją mokinių socialinių ir emocinių kompetencijų ugdymo srityje. </a:t>
            </a:r>
            <a:endParaRPr lang="lt-LT" dirty="0"/>
          </a:p>
        </p:txBody>
      </p:sp>
      <p:pic>
        <p:nvPicPr>
          <p:cNvPr id="4" name="irc_mi" descr="Vaizdo rezultatas pagal užklausą „rašanti ranka“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04664"/>
            <a:ext cx="1440160" cy="1368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668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4000" b="1" dirty="0" smtClean="0"/>
              <a:t/>
            </a:r>
            <a:br>
              <a:rPr lang="lt-LT" sz="4000" b="1" dirty="0" smtClean="0"/>
            </a:br>
            <a:r>
              <a:rPr lang="lt-LT" sz="4000" b="1" dirty="0" smtClean="0">
                <a:solidFill>
                  <a:srgbClr val="FF0000"/>
                </a:solidFill>
              </a:rPr>
              <a:t>7 straipsnis. </a:t>
            </a:r>
            <a:r>
              <a:rPr lang="lt-LT" sz="3100" b="1" dirty="0" smtClean="0">
                <a:solidFill>
                  <a:srgbClr val="FF0000"/>
                </a:solidFill>
              </a:rPr>
              <a:t>43 straipsnio pakeitimas</a:t>
            </a:r>
            <a:r>
              <a:rPr lang="lt-LT" sz="3100" dirty="0" smtClean="0">
                <a:solidFill>
                  <a:srgbClr val="FF0000"/>
                </a:solidFill>
              </a:rPr>
              <a:t/>
            </a:r>
            <a:br>
              <a:rPr lang="lt-LT" sz="3100" dirty="0" smtClean="0">
                <a:solidFill>
                  <a:srgbClr val="FF0000"/>
                </a:solidFill>
              </a:rPr>
            </a:br>
            <a:endParaRPr lang="lt-LT" sz="3100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712968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t-LT" dirty="0" smtClean="0"/>
              <a:t>Pakeisti </a:t>
            </a:r>
            <a:r>
              <a:rPr lang="lt-LT" dirty="0"/>
              <a:t>43 straipsnio 11 dalį ir ją išdėstyti taip:</a:t>
            </a:r>
          </a:p>
          <a:p>
            <a:r>
              <a:rPr lang="lt-LT" dirty="0"/>
              <a:t>„11. </a:t>
            </a:r>
            <a:r>
              <a:rPr lang="lt-LT" u="sng" dirty="0"/>
              <a:t>Mokykla privalo </a:t>
            </a:r>
            <a:r>
              <a:rPr lang="lt-LT" dirty="0"/>
              <a:t>užtikrinti sveiką, saugią, užkertančią kelią smurto, prievartos apraiškoms ir žalingiems įpročiams </a:t>
            </a:r>
            <a:r>
              <a:rPr lang="lt-LT" dirty="0" smtClean="0"/>
              <a:t>aplinką&lt;...&gt; </a:t>
            </a:r>
          </a:p>
          <a:p>
            <a:pPr marL="0" indent="0">
              <a:buNone/>
            </a:pPr>
            <a:endParaRPr lang="lt-LT" dirty="0" smtClean="0"/>
          </a:p>
          <a:p>
            <a:r>
              <a:rPr lang="lt-LT" sz="3100" dirty="0" smtClean="0"/>
              <a:t>Švietimo </a:t>
            </a:r>
            <a:r>
              <a:rPr lang="lt-LT" sz="3100" dirty="0"/>
              <a:t>įstaiga </a:t>
            </a:r>
            <a:r>
              <a:rPr lang="lt-LT" sz="3100" u="sng" dirty="0">
                <a:solidFill>
                  <a:srgbClr val="0033CC"/>
                </a:solidFill>
              </a:rPr>
              <a:t>privalo</a:t>
            </a:r>
            <a:r>
              <a:rPr lang="lt-LT" sz="3100" dirty="0"/>
              <a:t> sudaryti sąlygas kiekvienam mokiniui nuolat dalyvauti </a:t>
            </a:r>
            <a:r>
              <a:rPr lang="lt-LT" sz="3100" b="1" u="sng" dirty="0">
                <a:solidFill>
                  <a:srgbClr val="0033CC"/>
                </a:solidFill>
              </a:rPr>
              <a:t>bent vienoje </a:t>
            </a:r>
            <a:r>
              <a:rPr lang="lt-LT" sz="3100" u="sng" dirty="0">
                <a:solidFill>
                  <a:srgbClr val="0033CC"/>
                </a:solidFill>
              </a:rPr>
              <a:t>nuoseklioje</a:t>
            </a:r>
            <a:r>
              <a:rPr lang="lt-LT" sz="3100" dirty="0"/>
              <a:t>, </a:t>
            </a:r>
            <a:r>
              <a:rPr lang="lt-LT" sz="3100" dirty="0">
                <a:solidFill>
                  <a:srgbClr val="FF0000"/>
                </a:solidFill>
              </a:rPr>
              <a:t>ilgalaikėje</a:t>
            </a:r>
            <a:r>
              <a:rPr lang="lt-LT" sz="3100" dirty="0"/>
              <a:t> </a:t>
            </a:r>
            <a:r>
              <a:rPr lang="lt-LT" sz="3100" dirty="0">
                <a:solidFill>
                  <a:srgbClr val="FF0000"/>
                </a:solidFill>
              </a:rPr>
              <a:t>socialines ir emocines kompetencijas ugdančioje prevencinėje programoje,</a:t>
            </a:r>
            <a:r>
              <a:rPr lang="lt-LT" sz="3100" dirty="0"/>
              <a:t> apimančioje smurto, alkoholio, tabako ir kitų psichiką veikiančių medžiagų vartojimo prevenciją, sveikos gyvensenos skatinimą, pateiktas </a:t>
            </a:r>
            <a:r>
              <a:rPr lang="lt-LT" sz="3100" u="sng" dirty="0"/>
              <a:t>švietimo ir mokslo ministro patvirtinta</a:t>
            </a:r>
            <a:r>
              <a:rPr lang="lt-LT" sz="3100" dirty="0"/>
              <a:t>s rekomendacijas dėl smurto prevencijos įgyvendinimo mokyklose.“</a:t>
            </a:r>
          </a:p>
          <a:p>
            <a:endParaRPr lang="lt-LT" sz="3100" dirty="0"/>
          </a:p>
        </p:txBody>
      </p:sp>
    </p:spTree>
    <p:extLst>
      <p:ext uri="{BB962C8B-B14F-4D97-AF65-F5344CB8AC3E}">
        <p14:creationId xmlns:p14="http://schemas.microsoft.com/office/powerpoint/2010/main" val="39595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24136"/>
          </a:xfrm>
        </p:spPr>
        <p:txBody>
          <a:bodyPr>
            <a:normAutofit/>
          </a:bodyPr>
          <a:lstStyle/>
          <a:p>
            <a:r>
              <a:rPr lang="lt-LT" sz="3200" b="1" dirty="0" smtClean="0">
                <a:solidFill>
                  <a:srgbClr val="FF0000"/>
                </a:solidFill>
              </a:rPr>
              <a:t>2 straipsnis. 2 straipsnio pakeitimas</a:t>
            </a:r>
            <a:r>
              <a:rPr lang="lt-LT" sz="3200" dirty="0" smtClean="0">
                <a:solidFill>
                  <a:srgbClr val="FF0000"/>
                </a:solidFill>
              </a:rPr>
              <a:t/>
            </a:r>
            <a:br>
              <a:rPr lang="lt-LT" sz="3200" dirty="0" smtClean="0">
                <a:solidFill>
                  <a:srgbClr val="FF0000"/>
                </a:solidFill>
              </a:rPr>
            </a:br>
            <a:endParaRPr lang="lt-LT" sz="3200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98504" cy="4495800"/>
          </a:xfrm>
        </p:spPr>
        <p:txBody>
          <a:bodyPr/>
          <a:lstStyle/>
          <a:p>
            <a:pPr marL="0" indent="0">
              <a:buNone/>
            </a:pPr>
            <a:r>
              <a:rPr lang="lt-LT" dirty="0"/>
              <a:t> </a:t>
            </a:r>
            <a:r>
              <a:rPr lang="lt-LT" dirty="0" smtClean="0"/>
              <a:t>  Papildyti </a:t>
            </a:r>
            <a:r>
              <a:rPr lang="lt-LT" dirty="0"/>
              <a:t>2 straipsnį nauja 23 dalimi:</a:t>
            </a:r>
          </a:p>
          <a:p>
            <a:r>
              <a:rPr lang="lt-LT" dirty="0"/>
              <a:t>„23. </a:t>
            </a:r>
            <a:r>
              <a:rPr lang="lt-LT" b="1" dirty="0">
                <a:solidFill>
                  <a:srgbClr val="FF0000"/>
                </a:solidFill>
              </a:rPr>
              <a:t>Prevencinė programa</a:t>
            </a:r>
            <a:r>
              <a:rPr lang="lt-LT" dirty="0">
                <a:solidFill>
                  <a:srgbClr val="FF0000"/>
                </a:solidFill>
              </a:rPr>
              <a:t> </a:t>
            </a:r>
            <a:r>
              <a:rPr lang="lt-LT" dirty="0"/>
              <a:t>– </a:t>
            </a:r>
            <a:r>
              <a:rPr lang="lt-LT" u="sng" dirty="0">
                <a:solidFill>
                  <a:srgbClr val="0033CC"/>
                </a:solidFill>
              </a:rPr>
              <a:t>planingų</a:t>
            </a:r>
            <a:r>
              <a:rPr lang="lt-LT" dirty="0"/>
              <a:t> ir </a:t>
            </a:r>
            <a:r>
              <a:rPr lang="lt-LT" u="sng" dirty="0">
                <a:solidFill>
                  <a:srgbClr val="0033CC"/>
                </a:solidFill>
              </a:rPr>
              <a:t>sistemingų</a:t>
            </a:r>
            <a:r>
              <a:rPr lang="lt-LT" dirty="0">
                <a:solidFill>
                  <a:srgbClr val="0033CC"/>
                </a:solidFill>
              </a:rPr>
              <a:t> </a:t>
            </a:r>
            <a:r>
              <a:rPr lang="lt-LT" dirty="0"/>
              <a:t>priemonių, padedančių stiprinti mokinio asmenybės ir aplinkos apsauginius veiksnius ir mažinti rizikos veiksnių įtaką, visuma.“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264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>
                <a:solidFill>
                  <a:srgbClr val="FF0000"/>
                </a:solidFill>
              </a:rPr>
              <a:t>P</a:t>
            </a:r>
            <a:r>
              <a:rPr lang="lt-LT" dirty="0" smtClean="0">
                <a:solidFill>
                  <a:srgbClr val="FF0000"/>
                </a:solidFill>
              </a:rPr>
              <a:t>revencinės programos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71296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u="sng" dirty="0" smtClean="0">
                <a:solidFill>
                  <a:srgbClr val="0033CC"/>
                </a:solidFill>
              </a:rPr>
              <a:t>Naujos prevencinės programos:</a:t>
            </a:r>
          </a:p>
          <a:p>
            <a:r>
              <a:rPr lang="lt-LT" dirty="0" smtClean="0"/>
              <a:t>„</a:t>
            </a:r>
            <a:r>
              <a:rPr lang="lt-LT" b="1" dirty="0" smtClean="0"/>
              <a:t>Saugok ir gerbk mane</a:t>
            </a:r>
            <a:r>
              <a:rPr lang="lt-LT" dirty="0" smtClean="0"/>
              <a:t>“ - seksualinės </a:t>
            </a:r>
            <a:r>
              <a:rPr lang="lt-LT" dirty="0"/>
              <a:t>prievartos prieš vaikus bei vaikų seksualinio išnaudojimo prevencijos </a:t>
            </a:r>
            <a:r>
              <a:rPr lang="lt-LT" dirty="0" smtClean="0"/>
              <a:t>programa</a:t>
            </a:r>
          </a:p>
          <a:p>
            <a:r>
              <a:rPr lang="lt-LT" dirty="0" smtClean="0"/>
              <a:t>„</a:t>
            </a:r>
            <a:r>
              <a:rPr lang="lt-LT" b="1" dirty="0" smtClean="0"/>
              <a:t>Taiki mokykla“ </a:t>
            </a:r>
            <a:r>
              <a:rPr lang="lt-LT" dirty="0" smtClean="0"/>
              <a:t>- konfliktų </a:t>
            </a:r>
            <a:r>
              <a:rPr lang="lt-LT" dirty="0"/>
              <a:t>prevencijos </a:t>
            </a:r>
            <a:r>
              <a:rPr lang="lt-LT" dirty="0" smtClean="0"/>
              <a:t>programa.</a:t>
            </a:r>
          </a:p>
          <a:p>
            <a:r>
              <a:rPr lang="lt-LT" b="1" dirty="0" smtClean="0"/>
              <a:t>PPT iniciatyva – savitarpio </a:t>
            </a:r>
            <a:r>
              <a:rPr lang="lt-LT" b="1" dirty="0"/>
              <a:t>paramos </a:t>
            </a:r>
            <a:r>
              <a:rPr lang="lt-LT" b="1" dirty="0" smtClean="0"/>
              <a:t>grupės vaikams;</a:t>
            </a:r>
          </a:p>
          <a:p>
            <a:r>
              <a:rPr lang="lt-LT" dirty="0" smtClean="0"/>
              <a:t>Planuojama, kad šalyje prevencinių programų įgyvendinimui bus skirta virš </a:t>
            </a:r>
            <a:r>
              <a:rPr lang="lt-LT" b="1" dirty="0" smtClean="0"/>
              <a:t>4 mln. </a:t>
            </a:r>
            <a:r>
              <a:rPr lang="lt-LT" b="1" dirty="0" err="1" smtClean="0"/>
              <a:t>Eur</a:t>
            </a:r>
            <a:r>
              <a:rPr lang="lt-LT" b="1" dirty="0" smtClean="0"/>
              <a:t>.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50043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rgbClr val="FF0000"/>
                </a:solidFill>
              </a:rPr>
              <a:t>Įpareigojimai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fontScale="85000" lnSpcReduction="10000"/>
          </a:bodyPr>
          <a:lstStyle/>
          <a:p>
            <a:r>
              <a:rPr lang="lt-LT" dirty="0" smtClean="0">
                <a:solidFill>
                  <a:srgbClr val="FF0000"/>
                </a:solidFill>
              </a:rPr>
              <a:t>Švietimo ir mokslo ministerija </a:t>
            </a:r>
            <a:r>
              <a:rPr lang="lt-LT" dirty="0" smtClean="0"/>
              <a:t>įpareigojama parengti </a:t>
            </a:r>
            <a:r>
              <a:rPr lang="lt-LT" u="sng" dirty="0" smtClean="0"/>
              <a:t>rekomendacijas dėl smurto prevencijos įgyvendinimo mokyklose.</a:t>
            </a:r>
          </a:p>
          <a:p>
            <a:r>
              <a:rPr lang="lt-LT" dirty="0" smtClean="0">
                <a:solidFill>
                  <a:srgbClr val="FF0000"/>
                </a:solidFill>
              </a:rPr>
              <a:t>Savivaldybės švietimo padalinys </a:t>
            </a:r>
            <a:r>
              <a:rPr lang="lt-LT" dirty="0" smtClean="0"/>
              <a:t>-</a:t>
            </a:r>
            <a:r>
              <a:rPr lang="lt-LT" dirty="0" smtClean="0">
                <a:solidFill>
                  <a:srgbClr val="FF0000"/>
                </a:solidFill>
              </a:rPr>
              <a:t> </a:t>
            </a:r>
            <a:r>
              <a:rPr lang="lt-LT" u="sng" dirty="0" smtClean="0"/>
              <a:t>patvirtinti prevencinių programų kriterijus.</a:t>
            </a:r>
          </a:p>
          <a:p>
            <a:r>
              <a:rPr lang="lt-LT" dirty="0" smtClean="0">
                <a:solidFill>
                  <a:srgbClr val="FF0000"/>
                </a:solidFill>
              </a:rPr>
              <a:t>Švietimo įstaigos vadovas </a:t>
            </a:r>
            <a:r>
              <a:rPr lang="lt-LT" dirty="0" smtClean="0"/>
              <a:t>įpareigojamas: </a:t>
            </a:r>
          </a:p>
          <a:p>
            <a:pPr marL="0" indent="0">
              <a:buNone/>
            </a:pPr>
            <a:r>
              <a:rPr lang="lt-LT" dirty="0"/>
              <a:t> </a:t>
            </a:r>
            <a:r>
              <a:rPr lang="lt-LT" dirty="0" smtClean="0"/>
              <a:t>   -</a:t>
            </a:r>
            <a:r>
              <a:rPr lang="lt-LT" sz="3300" dirty="0" smtClean="0"/>
              <a:t>vadovauti švietimo programų rengimui, jas tvirtinti;</a:t>
            </a:r>
            <a:endParaRPr lang="lt-LT" sz="3300" dirty="0"/>
          </a:p>
          <a:p>
            <a:pPr marL="0" indent="0">
              <a:buNone/>
            </a:pPr>
            <a:r>
              <a:rPr lang="lt-LT" sz="3300" dirty="0" smtClean="0"/>
              <a:t>    -vadovauti </a:t>
            </a:r>
            <a:r>
              <a:rPr lang="lt-LT" sz="3300" i="1" dirty="0" smtClean="0"/>
              <a:t>rekomendacijų</a:t>
            </a:r>
            <a:r>
              <a:rPr lang="lt-LT" sz="3300" dirty="0" smtClean="0"/>
              <a:t> dėl smurto prevencijos įgyvendinimo mokykloje priemonių įgyvendinimui, </a:t>
            </a:r>
          </a:p>
          <a:p>
            <a:pPr marL="0" indent="0">
              <a:buNone/>
            </a:pPr>
            <a:r>
              <a:rPr lang="lt-LT" sz="3300" dirty="0" smtClean="0"/>
              <a:t>   - vadovauti jų vykdymui.</a:t>
            </a:r>
          </a:p>
          <a:p>
            <a:pPr marL="0" indent="0">
              <a:buNone/>
            </a:pPr>
            <a:endParaRPr lang="lt-LT" u="sng" dirty="0"/>
          </a:p>
        </p:txBody>
      </p:sp>
    </p:spTree>
    <p:extLst>
      <p:ext uri="{BB962C8B-B14F-4D97-AF65-F5344CB8AC3E}">
        <p14:creationId xmlns:p14="http://schemas.microsoft.com/office/powerpoint/2010/main" val="246106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67544" y="2420888"/>
            <a:ext cx="8424936" cy="3705275"/>
          </a:xfrm>
        </p:spPr>
        <p:txBody>
          <a:bodyPr/>
          <a:lstStyle/>
          <a:p>
            <a:pPr marL="0" indent="0">
              <a:buNone/>
            </a:pPr>
            <a:r>
              <a:rPr lang="lt-LT" dirty="0"/>
              <a:t>Švietimo</a:t>
            </a:r>
            <a:r>
              <a:rPr lang="lt-LT" b="1" dirty="0"/>
              <a:t> </a:t>
            </a:r>
            <a:r>
              <a:rPr lang="lt-LT" dirty="0"/>
              <a:t>įstaigose saugios ir palankios mokiniams aplinkos kūrimu rūpinasi Vaiko gerovės komisija. </a:t>
            </a:r>
            <a:endParaRPr lang="lt-LT" dirty="0" smtClean="0"/>
          </a:p>
        </p:txBody>
      </p:sp>
      <p:pic>
        <p:nvPicPr>
          <p:cNvPr id="3074" name="Picture 2" descr="Vaizdo rezultatas pagal užklausą „Vaiko gerovės komisija“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42319"/>
            <a:ext cx="2383532" cy="193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29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395536" y="2348880"/>
            <a:ext cx="8424936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 smtClean="0"/>
              <a:t>Problemos:</a:t>
            </a:r>
          </a:p>
          <a:p>
            <a:r>
              <a:rPr lang="lt-LT" sz="2800" dirty="0" smtClean="0"/>
              <a:t>Problemos sprendimo </a:t>
            </a:r>
            <a:r>
              <a:rPr lang="lt-LT" sz="2800" dirty="0" smtClean="0">
                <a:solidFill>
                  <a:srgbClr val="0033CC"/>
                </a:solidFill>
              </a:rPr>
              <a:t>„vilkinimas“;</a:t>
            </a:r>
          </a:p>
          <a:p>
            <a:r>
              <a:rPr lang="lt-LT" sz="2800" dirty="0" err="1" smtClean="0"/>
              <a:t>Tarpinstitucinio</a:t>
            </a:r>
            <a:r>
              <a:rPr lang="lt-LT" sz="2800" dirty="0" smtClean="0"/>
              <a:t> bendradarbiavimo stoka;</a:t>
            </a:r>
          </a:p>
          <a:p>
            <a:r>
              <a:rPr lang="lt-LT" sz="2800" dirty="0" smtClean="0"/>
              <a:t>VGK atlieka vien tik </a:t>
            </a:r>
            <a:r>
              <a:rPr lang="lt-LT" sz="2800" dirty="0" smtClean="0">
                <a:solidFill>
                  <a:srgbClr val="0033CC"/>
                </a:solidFill>
              </a:rPr>
              <a:t>atvejų svarstymus</a:t>
            </a:r>
            <a:r>
              <a:rPr lang="lt-LT" sz="2800" dirty="0" smtClean="0"/>
              <a:t>;</a:t>
            </a:r>
          </a:p>
          <a:p>
            <a:r>
              <a:rPr lang="lt-LT" sz="2800" dirty="0" smtClean="0"/>
              <a:t>Siauras minimalios priežiūros priemonių spektras;</a:t>
            </a:r>
          </a:p>
          <a:p>
            <a:r>
              <a:rPr lang="lt-LT" sz="2800" dirty="0" smtClean="0"/>
              <a:t>Nepakankama tėvų įtaka vaikui;</a:t>
            </a:r>
          </a:p>
          <a:p>
            <a:r>
              <a:rPr lang="lt-LT" sz="2800" dirty="0" smtClean="0"/>
              <a:t>Socialinių įgūdžių stoka....</a:t>
            </a:r>
          </a:p>
          <a:p>
            <a:endParaRPr lang="lt-LT" dirty="0" smtClean="0"/>
          </a:p>
          <a:p>
            <a:endParaRPr lang="lt-LT" dirty="0"/>
          </a:p>
        </p:txBody>
      </p:sp>
      <p:pic>
        <p:nvPicPr>
          <p:cNvPr id="4" name="Picture 2" descr="Vaizdo rezultatas pagal užklausą „Vaiko gerovės komisija“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42319"/>
            <a:ext cx="2383532" cy="193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45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210146"/>
          </a:xfrm>
        </p:spPr>
        <p:txBody>
          <a:bodyPr>
            <a:noAutofit/>
          </a:bodyPr>
          <a:lstStyle/>
          <a:p>
            <a:r>
              <a:rPr lang="lt-LT" sz="2400" dirty="0">
                <a:solidFill>
                  <a:srgbClr val="FF0000"/>
                </a:solidFill>
              </a:rPr>
              <a:t>Vaiko minimalios ir </a:t>
            </a:r>
            <a:r>
              <a:rPr lang="lt-LT" sz="2400" b="1" dirty="0">
                <a:solidFill>
                  <a:srgbClr val="FF0000"/>
                </a:solidFill>
              </a:rPr>
              <a:t>vidutinės</a:t>
            </a:r>
            <a:r>
              <a:rPr lang="lt-LT" sz="2400" dirty="0">
                <a:solidFill>
                  <a:srgbClr val="FF0000"/>
                </a:solidFill>
              </a:rPr>
              <a:t> priežiūros įstatymo </a:t>
            </a:r>
            <a:r>
              <a:rPr lang="lt-LT" sz="2400" dirty="0" smtClean="0">
                <a:solidFill>
                  <a:srgbClr val="FF0000"/>
                </a:solidFill>
              </a:rPr>
              <a:t>pakeitimo įstatymas 2016-06-29 </a:t>
            </a:r>
            <a:r>
              <a:rPr lang="lt-LT" sz="2400" dirty="0" err="1" smtClean="0">
                <a:solidFill>
                  <a:srgbClr val="FF0000"/>
                </a:solidFill>
              </a:rPr>
              <a:t>Nr.XII-2535</a:t>
            </a:r>
            <a:endParaRPr lang="lt-LT" sz="2400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28092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b="1" u="sng" dirty="0" smtClean="0">
                <a:solidFill>
                  <a:srgbClr val="0033CC"/>
                </a:solidFill>
              </a:rPr>
              <a:t>Įsigalios nuo 2017 m. rugsėjo 1 d.</a:t>
            </a:r>
          </a:p>
          <a:p>
            <a:pPr marL="0" indent="0">
              <a:buNone/>
            </a:pPr>
            <a:r>
              <a:rPr lang="lt-LT" sz="2400" dirty="0" smtClean="0"/>
              <a:t>Naujosios įstatymo nuostatos:</a:t>
            </a:r>
          </a:p>
          <a:p>
            <a:r>
              <a:rPr lang="lt-LT" sz="2400" dirty="0" smtClean="0"/>
              <a:t>Išplėstas vaiko minimalios priežiūros priemonių sąrašas (</a:t>
            </a:r>
            <a:r>
              <a:rPr lang="lt-LT" sz="2400" dirty="0" err="1" smtClean="0"/>
              <a:t>mediacija</a:t>
            </a:r>
            <a:r>
              <a:rPr lang="lt-LT" sz="2400" dirty="0" smtClean="0"/>
              <a:t>, elgesio ir psichikos sutrikimų gydymas ...).</a:t>
            </a:r>
          </a:p>
          <a:p>
            <a:r>
              <a:rPr lang="lt-LT" sz="2400" dirty="0" smtClean="0"/>
              <a:t>Numatytas lygiagretus kompleksiškai teikiamos pagalbos teikimas.</a:t>
            </a:r>
          </a:p>
          <a:p>
            <a:r>
              <a:rPr lang="lt-LT" sz="2400" dirty="0" smtClean="0"/>
              <a:t>Nustatyti griežtesni </a:t>
            </a:r>
            <a:r>
              <a:rPr lang="lt-LT" sz="2400" dirty="0" smtClean="0">
                <a:solidFill>
                  <a:srgbClr val="FF0000"/>
                </a:solidFill>
              </a:rPr>
              <a:t>vidutinės priežiūros priemonių skyrimo pagrindai</a:t>
            </a:r>
            <a:r>
              <a:rPr lang="lt-LT" sz="2400" dirty="0" smtClean="0"/>
              <a:t>. VPP- kraštutinis sprendimas.</a:t>
            </a:r>
          </a:p>
          <a:p>
            <a:r>
              <a:rPr lang="lt-LT" sz="2400" dirty="0" smtClean="0"/>
              <a:t>Vaikų globos namai ir tėvai </a:t>
            </a:r>
            <a:r>
              <a:rPr lang="lt-LT" sz="2400" u="sng" dirty="0" smtClean="0"/>
              <a:t>negalės</a:t>
            </a:r>
            <a:r>
              <a:rPr lang="lt-LT" sz="2400" dirty="0" smtClean="0"/>
              <a:t> būti subjektais, galinčiais </a:t>
            </a:r>
            <a:r>
              <a:rPr lang="lt-LT" sz="2400" dirty="0" err="1" smtClean="0"/>
              <a:t>incijuoti</a:t>
            </a:r>
            <a:r>
              <a:rPr lang="lt-LT" sz="2400" dirty="0" smtClean="0"/>
              <a:t> </a:t>
            </a:r>
            <a:r>
              <a:rPr lang="lt-LT" sz="2400" dirty="0" smtClean="0">
                <a:solidFill>
                  <a:srgbClr val="FF0000"/>
                </a:solidFill>
              </a:rPr>
              <a:t>MPP ir VPP pratęsimą</a:t>
            </a:r>
            <a:r>
              <a:rPr lang="lt-LT" sz="2400" dirty="0" smtClean="0"/>
              <a:t>.</a:t>
            </a:r>
          </a:p>
          <a:p>
            <a:r>
              <a:rPr lang="lt-LT" sz="2400" dirty="0" smtClean="0"/>
              <a:t>Tėvams siūloma pagalba.</a:t>
            </a:r>
          </a:p>
          <a:p>
            <a:pPr marL="0" indent="0">
              <a:buNone/>
            </a:pPr>
            <a:endParaRPr lang="lt-LT" sz="2400" dirty="0" smtClean="0"/>
          </a:p>
          <a:p>
            <a:pPr marL="0" indent="0">
              <a:buNone/>
            </a:pPr>
            <a:endParaRPr lang="lt-LT" sz="2400" dirty="0"/>
          </a:p>
        </p:txBody>
      </p:sp>
      <p:pic>
        <p:nvPicPr>
          <p:cNvPr id="3074" name="Picture 2" descr="Vaizdo rezultatas pagal užklausą „Vaiko gerovės komisija“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941" y="94952"/>
            <a:ext cx="1243291" cy="1238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1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 smtClean="0">
                <a:solidFill>
                  <a:srgbClr val="FF0000"/>
                </a:solidFill>
              </a:rPr>
              <a:t>Mūsų siekiamybės ir iššūkiai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3272" cy="4709120"/>
          </a:xfrm>
        </p:spPr>
        <p:txBody>
          <a:bodyPr>
            <a:normAutofit/>
          </a:bodyPr>
          <a:lstStyle/>
          <a:p>
            <a:r>
              <a:rPr lang="lt-LT" sz="2400" dirty="0"/>
              <a:t>Operatyvus kiekvieno atvejo sprendimas.</a:t>
            </a:r>
          </a:p>
          <a:p>
            <a:r>
              <a:rPr lang="lt-LT" sz="2400" b="1" dirty="0" smtClean="0"/>
              <a:t>Tvarus</a:t>
            </a:r>
            <a:r>
              <a:rPr lang="lt-LT" sz="2400" dirty="0" smtClean="0"/>
              <a:t> </a:t>
            </a:r>
            <a:r>
              <a:rPr lang="lt-LT" sz="2400" dirty="0" err="1" smtClean="0"/>
              <a:t>tarpinstitucinis</a:t>
            </a:r>
            <a:r>
              <a:rPr lang="lt-LT" sz="2400" dirty="0" smtClean="0"/>
              <a:t> bendradarbiavimas.</a:t>
            </a:r>
            <a:endParaRPr lang="lt-LT" sz="2400" dirty="0"/>
          </a:p>
          <a:p>
            <a:r>
              <a:rPr lang="lt-LT" sz="2400" dirty="0"/>
              <a:t>Pagalbos mokiniui, tėvams, mokytojui teikimas.</a:t>
            </a:r>
          </a:p>
          <a:p>
            <a:r>
              <a:rPr lang="lt-LT" sz="2400" dirty="0" smtClean="0">
                <a:solidFill>
                  <a:srgbClr val="FF0000"/>
                </a:solidFill>
              </a:rPr>
              <a:t>Švitimo </a:t>
            </a:r>
            <a:r>
              <a:rPr lang="lt-LT" sz="2400" dirty="0">
                <a:solidFill>
                  <a:srgbClr val="FF0000"/>
                </a:solidFill>
              </a:rPr>
              <a:t>ir sporto </a:t>
            </a:r>
            <a:r>
              <a:rPr lang="lt-LT" sz="2400" dirty="0" smtClean="0">
                <a:solidFill>
                  <a:srgbClr val="FF0000"/>
                </a:solidFill>
              </a:rPr>
              <a:t>skyriui </a:t>
            </a:r>
            <a:r>
              <a:rPr lang="lt-LT" sz="2400" dirty="0" smtClean="0"/>
              <a:t>–</a:t>
            </a:r>
            <a:r>
              <a:rPr lang="lt-LT" sz="2400" dirty="0" smtClean="0">
                <a:solidFill>
                  <a:srgbClr val="FF0000"/>
                </a:solidFill>
              </a:rPr>
              <a:t> </a:t>
            </a:r>
            <a:r>
              <a:rPr lang="lt-LT" sz="2400" dirty="0">
                <a:solidFill>
                  <a:srgbClr val="FF0000"/>
                </a:solidFill>
              </a:rPr>
              <a:t>nustatyti prevencinės veiklos prioritetus rajone </a:t>
            </a:r>
            <a:r>
              <a:rPr lang="lt-LT" sz="2400" dirty="0" smtClean="0">
                <a:solidFill>
                  <a:srgbClr val="FF0000"/>
                </a:solidFill>
              </a:rPr>
              <a:t>ir ,atsižvelgiant į juos,  </a:t>
            </a:r>
            <a:r>
              <a:rPr lang="lt-LT" sz="2400" u="sng" dirty="0"/>
              <a:t>patvirtinti prevencinių programų kriterijus. </a:t>
            </a:r>
            <a:endParaRPr lang="lt-LT" sz="2400" u="sng" dirty="0" smtClean="0"/>
          </a:p>
          <a:p>
            <a:r>
              <a:rPr lang="lt-LT" sz="2400" dirty="0" smtClean="0"/>
              <a:t>Mokyklose – parengti Programas (pagal rajono ir mokyklos prioritetus), įgyvendinti priemones.</a:t>
            </a:r>
          </a:p>
          <a:p>
            <a:r>
              <a:rPr lang="lt-LT" sz="2400" dirty="0" smtClean="0"/>
              <a:t>Nėra nei vieno vaiko, nedalyvaujančio </a:t>
            </a:r>
            <a:r>
              <a:rPr lang="lt-LT" sz="2400" b="1" i="1" dirty="0" smtClean="0"/>
              <a:t>Programose!</a:t>
            </a:r>
          </a:p>
          <a:p>
            <a:r>
              <a:rPr lang="lt-LT" sz="2400" dirty="0" smtClean="0"/>
              <a:t>Kryptingas pedagogų kvalifikacijos tobulinimas mokinių </a:t>
            </a:r>
            <a:r>
              <a:rPr lang="lt-LT" sz="2400" dirty="0"/>
              <a:t>socialinių ir emocinių kompetencijų ugdymo </a:t>
            </a:r>
            <a:r>
              <a:rPr lang="lt-LT" sz="2400" dirty="0" smtClean="0"/>
              <a:t>srityje</a:t>
            </a:r>
            <a:endParaRPr lang="lt-LT" sz="2400" dirty="0"/>
          </a:p>
          <a:p>
            <a:pPr marL="0" indent="0">
              <a:buNone/>
            </a:pPr>
            <a:endParaRPr lang="lt-LT" sz="2400" b="1" i="1" dirty="0"/>
          </a:p>
        </p:txBody>
      </p:sp>
    </p:spTree>
    <p:extLst>
      <p:ext uri="{BB962C8B-B14F-4D97-AF65-F5344CB8AC3E}">
        <p14:creationId xmlns:p14="http://schemas.microsoft.com/office/powerpoint/2010/main" val="4051577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Tiesioji rodyklės jungtis 18"/>
          <p:cNvCxnSpPr/>
          <p:nvPr/>
        </p:nvCxnSpPr>
        <p:spPr>
          <a:xfrm flipH="1" flipV="1">
            <a:off x="2162688" y="1994982"/>
            <a:ext cx="1977264" cy="1010354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36" name="Grupė 35"/>
          <p:cNvGrpSpPr/>
          <p:nvPr/>
        </p:nvGrpSpPr>
        <p:grpSpPr>
          <a:xfrm>
            <a:off x="841888" y="824128"/>
            <a:ext cx="7726556" cy="5557200"/>
            <a:chOff x="841888" y="824128"/>
            <a:chExt cx="7726556" cy="5557200"/>
          </a:xfrm>
        </p:grpSpPr>
        <p:sp>
          <p:nvSpPr>
            <p:cNvPr id="2" name="Suapvalintas stačiakampis 1"/>
            <p:cNvSpPr/>
            <p:nvPr/>
          </p:nvSpPr>
          <p:spPr>
            <a:xfrm>
              <a:off x="1406604" y="1274902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 smtClean="0"/>
                <a:t>SOCIALINIŲ PASLAUGŲ CENTRAS</a:t>
              </a:r>
              <a:endParaRPr lang="lt-LT" sz="1400" dirty="0"/>
            </a:p>
          </p:txBody>
        </p:sp>
        <p:sp>
          <p:nvSpPr>
            <p:cNvPr id="3" name="Ovalas 2"/>
            <p:cNvSpPr/>
            <p:nvPr/>
          </p:nvSpPr>
          <p:spPr>
            <a:xfrm>
              <a:off x="3387067" y="2582649"/>
              <a:ext cx="2557277" cy="1692375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b="1" dirty="0" smtClean="0"/>
                <a:t>MOKYKLA</a:t>
              </a:r>
              <a:endParaRPr lang="lt-LT" b="1" dirty="0"/>
            </a:p>
          </p:txBody>
        </p:sp>
        <p:sp>
          <p:nvSpPr>
            <p:cNvPr id="5" name="Suapvalintas stačiakampis 4"/>
            <p:cNvSpPr/>
            <p:nvPr/>
          </p:nvSpPr>
          <p:spPr>
            <a:xfrm>
              <a:off x="7056276" y="2852936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 smtClean="0"/>
                <a:t>ŠVIETIMO IR SPORTO SKYRIUS</a:t>
              </a:r>
              <a:endParaRPr lang="lt-LT" sz="1400" dirty="0"/>
            </a:p>
          </p:txBody>
        </p:sp>
        <p:sp>
          <p:nvSpPr>
            <p:cNvPr id="7" name="Suapvalintas stačiakampis 6"/>
            <p:cNvSpPr/>
            <p:nvPr/>
          </p:nvSpPr>
          <p:spPr>
            <a:xfrm>
              <a:off x="6444208" y="1228050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VTAS</a:t>
              </a:r>
              <a:endParaRPr lang="lt-LT" dirty="0"/>
            </a:p>
          </p:txBody>
        </p:sp>
        <p:sp>
          <p:nvSpPr>
            <p:cNvPr id="8" name="Suapvalintas stačiakampis 7"/>
            <p:cNvSpPr/>
            <p:nvPr/>
          </p:nvSpPr>
          <p:spPr>
            <a:xfrm>
              <a:off x="1035709" y="4437112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JAUNIMO CENTRAS</a:t>
              </a:r>
              <a:endParaRPr lang="lt-LT" dirty="0"/>
            </a:p>
          </p:txBody>
        </p:sp>
        <p:sp>
          <p:nvSpPr>
            <p:cNvPr id="9" name="Suapvalintas stačiakampis 8"/>
            <p:cNvSpPr/>
            <p:nvPr/>
          </p:nvSpPr>
          <p:spPr>
            <a:xfrm>
              <a:off x="841888" y="2708920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LIGONINĖ</a:t>
              </a:r>
              <a:endParaRPr lang="lt-LT" dirty="0"/>
            </a:p>
          </p:txBody>
        </p:sp>
        <p:sp>
          <p:nvSpPr>
            <p:cNvPr id="10" name="Suapvalintas stačiakampis 9"/>
            <p:cNvSpPr/>
            <p:nvPr/>
          </p:nvSpPr>
          <p:spPr>
            <a:xfrm>
              <a:off x="3923928" y="824128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600" dirty="0" smtClean="0"/>
                <a:t>SENIŪNIJOS</a:t>
              </a:r>
              <a:endParaRPr lang="lt-LT" sz="1600" dirty="0"/>
            </a:p>
          </p:txBody>
        </p:sp>
        <p:sp>
          <p:nvSpPr>
            <p:cNvPr id="11" name="Suapvalintas stačiakampis 10"/>
            <p:cNvSpPr/>
            <p:nvPr/>
          </p:nvSpPr>
          <p:spPr>
            <a:xfrm>
              <a:off x="5544108" y="5661248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........</a:t>
              </a:r>
              <a:endParaRPr lang="lt-LT" dirty="0"/>
            </a:p>
          </p:txBody>
        </p:sp>
        <p:sp>
          <p:nvSpPr>
            <p:cNvPr id="12" name="Suapvalintas stačiakampis 11"/>
            <p:cNvSpPr/>
            <p:nvPr/>
          </p:nvSpPr>
          <p:spPr>
            <a:xfrm>
              <a:off x="2918772" y="5639801"/>
              <a:ext cx="1575794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600" dirty="0" smtClean="0"/>
                <a:t>POLICIJOS </a:t>
              </a:r>
              <a:r>
                <a:rPr lang="lt-LT" sz="1400" dirty="0" smtClean="0"/>
                <a:t>KOMISARIATAS</a:t>
              </a:r>
              <a:endParaRPr lang="lt-LT" sz="1400" dirty="0"/>
            </a:p>
          </p:txBody>
        </p:sp>
        <p:sp>
          <p:nvSpPr>
            <p:cNvPr id="13" name="Suapvalintas stačiakampis 12"/>
            <p:cNvSpPr/>
            <p:nvPr/>
          </p:nvSpPr>
          <p:spPr>
            <a:xfrm>
              <a:off x="6588224" y="4365104"/>
              <a:ext cx="1512168" cy="72008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 smtClean="0"/>
                <a:t>SOCIALINĖS PARAMOS SKYRIUS</a:t>
              </a:r>
              <a:endParaRPr lang="lt-LT" sz="1400" dirty="0"/>
            </a:p>
          </p:txBody>
        </p:sp>
        <p:cxnSp>
          <p:nvCxnSpPr>
            <p:cNvPr id="15" name="Tiesioji rodyklės jungtis 14"/>
            <p:cNvCxnSpPr/>
            <p:nvPr/>
          </p:nvCxnSpPr>
          <p:spPr>
            <a:xfrm flipV="1">
              <a:off x="4788024" y="1544208"/>
              <a:ext cx="0" cy="1308728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Tiesioji rodyklės jungtis 16"/>
            <p:cNvCxnSpPr/>
            <p:nvPr/>
          </p:nvCxnSpPr>
          <p:spPr>
            <a:xfrm flipV="1">
              <a:off x="5292079" y="1972660"/>
              <a:ext cx="1742003" cy="976814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Tiesioji rodyklės jungtis 20"/>
            <p:cNvCxnSpPr/>
            <p:nvPr/>
          </p:nvCxnSpPr>
          <p:spPr>
            <a:xfrm flipH="1" flipV="1">
              <a:off x="2354056" y="3068960"/>
              <a:ext cx="1493426" cy="432048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" name="Tiesioji rodyklės jungtis 21"/>
            <p:cNvCxnSpPr/>
            <p:nvPr/>
          </p:nvCxnSpPr>
          <p:spPr>
            <a:xfrm flipV="1">
              <a:off x="5749529" y="3212976"/>
              <a:ext cx="1284553" cy="172236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3" name="Tiesioji rodyklės jungtis 22"/>
            <p:cNvCxnSpPr/>
            <p:nvPr/>
          </p:nvCxnSpPr>
          <p:spPr>
            <a:xfrm flipH="1" flipV="1">
              <a:off x="5652120" y="3645024"/>
              <a:ext cx="936104" cy="1152128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" name="Tiesioji rodyklės jungtis 23"/>
            <p:cNvCxnSpPr/>
            <p:nvPr/>
          </p:nvCxnSpPr>
          <p:spPr>
            <a:xfrm flipV="1">
              <a:off x="2547877" y="3717032"/>
              <a:ext cx="1412055" cy="108012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5" name="Tiesioji rodyklės jungtis 24"/>
            <p:cNvCxnSpPr/>
            <p:nvPr/>
          </p:nvCxnSpPr>
          <p:spPr>
            <a:xfrm flipH="1" flipV="1">
              <a:off x="5292079" y="3903945"/>
              <a:ext cx="991838" cy="171069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" name="Tiesioji rodyklės jungtis 25"/>
            <p:cNvCxnSpPr/>
            <p:nvPr/>
          </p:nvCxnSpPr>
          <p:spPr>
            <a:xfrm flipV="1">
              <a:off x="3563888" y="3903945"/>
              <a:ext cx="792088" cy="1735857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16" name="Tiesioji rodyklės jungtis 15"/>
          <p:cNvCxnSpPr/>
          <p:nvPr/>
        </p:nvCxnSpPr>
        <p:spPr>
          <a:xfrm flipH="1">
            <a:off x="2918773" y="1544208"/>
            <a:ext cx="1519548" cy="1524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Tiesioji rodyklės jungtis 26"/>
          <p:cNvCxnSpPr/>
          <p:nvPr/>
        </p:nvCxnSpPr>
        <p:spPr>
          <a:xfrm flipH="1">
            <a:off x="3387067" y="1544208"/>
            <a:ext cx="1292946" cy="407042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iesioji rodyklės jungtis 28"/>
          <p:cNvCxnSpPr/>
          <p:nvPr/>
        </p:nvCxnSpPr>
        <p:spPr>
          <a:xfrm>
            <a:off x="4871623" y="1566149"/>
            <a:ext cx="2184653" cy="1496519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Tiesioji rodyklės jungtis 32"/>
          <p:cNvCxnSpPr/>
          <p:nvPr/>
        </p:nvCxnSpPr>
        <p:spPr>
          <a:xfrm>
            <a:off x="4871623" y="1544208"/>
            <a:ext cx="1755812" cy="299303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Tiesioji rodyklės jungtis 36"/>
          <p:cNvCxnSpPr/>
          <p:nvPr/>
        </p:nvCxnSpPr>
        <p:spPr>
          <a:xfrm flipH="1">
            <a:off x="2354056" y="1566149"/>
            <a:ext cx="2204125" cy="1383325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Tiesioji rodyklės jungtis 39"/>
          <p:cNvCxnSpPr/>
          <p:nvPr/>
        </p:nvCxnSpPr>
        <p:spPr>
          <a:xfrm>
            <a:off x="4832413" y="1588090"/>
            <a:ext cx="1287759" cy="405171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Tiesioji rodyklės jungtis 45"/>
          <p:cNvCxnSpPr>
            <a:endCxn id="7" idx="1"/>
          </p:cNvCxnSpPr>
          <p:nvPr/>
        </p:nvCxnSpPr>
        <p:spPr>
          <a:xfrm>
            <a:off x="4680013" y="1544208"/>
            <a:ext cx="1764195" cy="4388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Tiesioji rodyklės jungtis 47"/>
          <p:cNvCxnSpPr/>
          <p:nvPr/>
        </p:nvCxnSpPr>
        <p:spPr>
          <a:xfrm flipH="1">
            <a:off x="2547878" y="1544208"/>
            <a:ext cx="2101422" cy="303692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Tiesioji rodyklės jungtis 51"/>
          <p:cNvCxnSpPr/>
          <p:nvPr/>
        </p:nvCxnSpPr>
        <p:spPr>
          <a:xfrm>
            <a:off x="7344309" y="1972660"/>
            <a:ext cx="252027" cy="88027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Tiesioji rodyklės jungtis 55"/>
          <p:cNvCxnSpPr/>
          <p:nvPr/>
        </p:nvCxnSpPr>
        <p:spPr>
          <a:xfrm flipH="1">
            <a:off x="6732240" y="1994982"/>
            <a:ext cx="468053" cy="244213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Tiesioji rodyklės jungtis 58"/>
          <p:cNvCxnSpPr/>
          <p:nvPr/>
        </p:nvCxnSpPr>
        <p:spPr>
          <a:xfrm flipH="1">
            <a:off x="6408205" y="1972660"/>
            <a:ext cx="108014" cy="365272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rodyklės jungtis 61"/>
          <p:cNvCxnSpPr/>
          <p:nvPr/>
        </p:nvCxnSpPr>
        <p:spPr>
          <a:xfrm flipH="1">
            <a:off x="4355976" y="1772808"/>
            <a:ext cx="2085278" cy="3906513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Tiesioji rodyklės jungtis 63"/>
          <p:cNvCxnSpPr/>
          <p:nvPr/>
        </p:nvCxnSpPr>
        <p:spPr>
          <a:xfrm flipH="1">
            <a:off x="2354056" y="1412776"/>
            <a:ext cx="4090153" cy="144016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Tiesioji rodyklės jungtis 66"/>
          <p:cNvCxnSpPr/>
          <p:nvPr/>
        </p:nvCxnSpPr>
        <p:spPr>
          <a:xfrm flipH="1">
            <a:off x="2547877" y="1696608"/>
            <a:ext cx="3893378" cy="331656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Tiesioji rodyklės jungtis 71"/>
          <p:cNvCxnSpPr/>
          <p:nvPr/>
        </p:nvCxnSpPr>
        <p:spPr>
          <a:xfrm flipH="1">
            <a:off x="2918772" y="1696608"/>
            <a:ext cx="3489433" cy="762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Tiesioji rodyklės jungtis 74"/>
          <p:cNvCxnSpPr/>
          <p:nvPr/>
        </p:nvCxnSpPr>
        <p:spPr>
          <a:xfrm flipH="1" flipV="1">
            <a:off x="2379444" y="2024330"/>
            <a:ext cx="4654638" cy="111663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Tiesioji rodyklės jungtis 76"/>
          <p:cNvCxnSpPr/>
          <p:nvPr/>
        </p:nvCxnSpPr>
        <p:spPr>
          <a:xfrm flipH="1" flipV="1">
            <a:off x="1791795" y="2024330"/>
            <a:ext cx="4796429" cy="284483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Tiesioji rodyklės jungtis 79"/>
          <p:cNvCxnSpPr/>
          <p:nvPr/>
        </p:nvCxnSpPr>
        <p:spPr>
          <a:xfrm flipH="1" flipV="1">
            <a:off x="1691680" y="2024330"/>
            <a:ext cx="4252664" cy="361547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rodyklės jungtis 82"/>
          <p:cNvCxnSpPr/>
          <p:nvPr/>
        </p:nvCxnSpPr>
        <p:spPr>
          <a:xfrm flipH="1" flipV="1">
            <a:off x="2051720" y="1972660"/>
            <a:ext cx="1981820" cy="366714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Tiesioji rodyklės jungtis 85"/>
          <p:cNvCxnSpPr/>
          <p:nvPr/>
        </p:nvCxnSpPr>
        <p:spPr>
          <a:xfrm flipV="1">
            <a:off x="2354056" y="1994982"/>
            <a:ext cx="345736" cy="244213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rodyklės jungtis 88"/>
          <p:cNvCxnSpPr>
            <a:stCxn id="9" idx="0"/>
          </p:cNvCxnSpPr>
          <p:nvPr/>
        </p:nvCxnSpPr>
        <p:spPr>
          <a:xfrm flipV="1">
            <a:off x="1597972" y="1994982"/>
            <a:ext cx="0" cy="71393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Tiesioji rodyklės jungtis 92"/>
          <p:cNvCxnSpPr/>
          <p:nvPr/>
        </p:nvCxnSpPr>
        <p:spPr>
          <a:xfrm flipV="1">
            <a:off x="1608817" y="3392855"/>
            <a:ext cx="10855" cy="104425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Tiesioji rodyklės jungtis 94"/>
          <p:cNvCxnSpPr/>
          <p:nvPr/>
        </p:nvCxnSpPr>
        <p:spPr>
          <a:xfrm flipV="1">
            <a:off x="2389783" y="3392855"/>
            <a:ext cx="4666493" cy="1764339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Tiesioji rodyklės jungtis 95"/>
          <p:cNvCxnSpPr/>
          <p:nvPr/>
        </p:nvCxnSpPr>
        <p:spPr>
          <a:xfrm flipH="1">
            <a:off x="2488928" y="5013176"/>
            <a:ext cx="4138507" cy="79331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Tiesioji rodyklės jungtis 96"/>
          <p:cNvCxnSpPr/>
          <p:nvPr/>
        </p:nvCxnSpPr>
        <p:spPr>
          <a:xfrm flipH="1" flipV="1">
            <a:off x="2508666" y="5012934"/>
            <a:ext cx="3053444" cy="7164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Tiesioji rodyklės jungtis 97"/>
          <p:cNvCxnSpPr>
            <a:stCxn id="12" idx="1"/>
          </p:cNvCxnSpPr>
          <p:nvPr/>
        </p:nvCxnSpPr>
        <p:spPr>
          <a:xfrm flipH="1" flipV="1">
            <a:off x="2240128" y="5157193"/>
            <a:ext cx="678644" cy="84264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Tiesioji rodyklės jungtis 102"/>
          <p:cNvCxnSpPr/>
          <p:nvPr/>
        </p:nvCxnSpPr>
        <p:spPr>
          <a:xfrm>
            <a:off x="4438321" y="6201449"/>
            <a:ext cx="1105787" cy="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Tiesioji rodyklės jungtis 104"/>
          <p:cNvCxnSpPr/>
          <p:nvPr/>
        </p:nvCxnSpPr>
        <p:spPr>
          <a:xfrm flipH="1" flipV="1">
            <a:off x="2240115" y="3429000"/>
            <a:ext cx="860654" cy="221080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Tiesioji rodyklės jungtis 108"/>
          <p:cNvCxnSpPr/>
          <p:nvPr/>
        </p:nvCxnSpPr>
        <p:spPr>
          <a:xfrm flipV="1">
            <a:off x="4494566" y="3588666"/>
            <a:ext cx="2741730" cy="2252744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Tiesioji rodyklės jungtis 110"/>
          <p:cNvCxnSpPr>
            <a:stCxn id="12" idx="3"/>
          </p:cNvCxnSpPr>
          <p:nvPr/>
        </p:nvCxnSpPr>
        <p:spPr>
          <a:xfrm flipV="1">
            <a:off x="4494566" y="5085185"/>
            <a:ext cx="2237674" cy="91465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Tiesioji rodyklės jungtis 116"/>
          <p:cNvCxnSpPr>
            <a:stCxn id="11" idx="1"/>
          </p:cNvCxnSpPr>
          <p:nvPr/>
        </p:nvCxnSpPr>
        <p:spPr>
          <a:xfrm flipH="1" flipV="1">
            <a:off x="2332334" y="3371102"/>
            <a:ext cx="3211774" cy="265018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Tiesioji rodyklės jungtis 118"/>
          <p:cNvCxnSpPr/>
          <p:nvPr/>
        </p:nvCxnSpPr>
        <p:spPr>
          <a:xfrm flipV="1">
            <a:off x="7041488" y="5092507"/>
            <a:ext cx="514911" cy="84317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Tiesioji rodyklės jungtis 120"/>
          <p:cNvCxnSpPr/>
          <p:nvPr/>
        </p:nvCxnSpPr>
        <p:spPr>
          <a:xfrm flipV="1">
            <a:off x="6577370" y="3588666"/>
            <a:ext cx="766939" cy="2051135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Tiesioji rodyklės jungtis 122"/>
          <p:cNvCxnSpPr/>
          <p:nvPr/>
        </p:nvCxnSpPr>
        <p:spPr>
          <a:xfrm flipH="1" flipV="1">
            <a:off x="1791794" y="3429000"/>
            <a:ext cx="4785576" cy="1260283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rodyklės jungtis 124"/>
          <p:cNvCxnSpPr/>
          <p:nvPr/>
        </p:nvCxnSpPr>
        <p:spPr>
          <a:xfrm flipV="1">
            <a:off x="7582019" y="3588665"/>
            <a:ext cx="0" cy="837409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Tiesioji rodyklės jungtis 126"/>
          <p:cNvCxnSpPr/>
          <p:nvPr/>
        </p:nvCxnSpPr>
        <p:spPr>
          <a:xfrm flipH="1" flipV="1">
            <a:off x="2332334" y="3206465"/>
            <a:ext cx="4633932" cy="14842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599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539552" y="2690336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4000" smtClean="0"/>
              <a:t>Mokslinė </a:t>
            </a:r>
            <a:r>
              <a:rPr lang="lt-LT" sz="4000" dirty="0" smtClean="0"/>
              <a:t>praktinė konferencija </a:t>
            </a:r>
            <a:r>
              <a:rPr lang="lt-LT" sz="4000" b="1" dirty="0">
                <a:solidFill>
                  <a:srgbClr val="0033CC"/>
                </a:solidFill>
              </a:rPr>
              <a:t>„PAGALBA VAIKAMS IR JŲ ŠEIMOMS SAVIVALDYBĖSE: IŠŠŪKIAI IR GALIMYBĖS</a:t>
            </a:r>
            <a:r>
              <a:rPr lang="lt-LT" sz="3600" b="1" dirty="0" smtClean="0">
                <a:solidFill>
                  <a:srgbClr val="0033CC"/>
                </a:solidFill>
              </a:rPr>
              <a:t>"</a:t>
            </a:r>
            <a:endParaRPr lang="lt-LT" sz="36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27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Vaizdo rezultatas pagal užklausą „ačiū už dėmesį“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5731"/>
            <a:ext cx="8928992" cy="66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20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4495800"/>
          </a:xfrm>
        </p:spPr>
        <p:txBody>
          <a:bodyPr/>
          <a:lstStyle/>
          <a:p>
            <a:pPr marL="0" indent="0">
              <a:buNone/>
            </a:pPr>
            <a:r>
              <a:rPr lang="lt-LT" sz="3600" dirty="0" smtClean="0"/>
              <a:t>„</a:t>
            </a:r>
            <a:r>
              <a:rPr lang="lt-LT" sz="3600" dirty="0" smtClean="0">
                <a:solidFill>
                  <a:srgbClr val="0033CC"/>
                </a:solidFill>
              </a:rPr>
              <a:t>Mokyklos siekis – NE būti gerai. Mokyklos siekis – akademiniai pasiekimai“.</a:t>
            </a:r>
          </a:p>
          <a:p>
            <a:pPr marL="0" indent="0" algn="r">
              <a:buNone/>
            </a:pPr>
            <a:r>
              <a:rPr lang="lt-LT" dirty="0">
                <a:solidFill>
                  <a:srgbClr val="0033CC"/>
                </a:solidFill>
              </a:rPr>
              <a:t>	</a:t>
            </a:r>
            <a:r>
              <a:rPr lang="lt-LT" dirty="0" smtClean="0">
                <a:solidFill>
                  <a:srgbClr val="0033CC"/>
                </a:solidFill>
              </a:rPr>
              <a:t>			</a:t>
            </a:r>
            <a:r>
              <a:rPr lang="lt-LT" sz="2400" dirty="0" smtClean="0">
                <a:solidFill>
                  <a:srgbClr val="0033CC"/>
                </a:solidFill>
              </a:rPr>
              <a:t>Linas Slušnys</a:t>
            </a:r>
          </a:p>
          <a:p>
            <a:pPr marL="0" indent="0" algn="r">
              <a:buNone/>
            </a:pPr>
            <a:endParaRPr lang="lt-LT" sz="2400" dirty="0">
              <a:solidFill>
                <a:srgbClr val="0033CC"/>
              </a:solidFill>
            </a:endParaRPr>
          </a:p>
          <a:p>
            <a:pPr marL="0" indent="0" algn="r">
              <a:buNone/>
            </a:pPr>
            <a:endParaRPr lang="lt-LT" sz="2400" dirty="0">
              <a:solidFill>
                <a:srgbClr val="0033CC"/>
              </a:solidFill>
            </a:endParaRPr>
          </a:p>
        </p:txBody>
      </p:sp>
      <p:pic>
        <p:nvPicPr>
          <p:cNvPr id="5" name="Paveikslėlis 4" descr="mokykl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68960"/>
            <a:ext cx="6552728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01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>
                <a:solidFill>
                  <a:srgbClr val="0033CC"/>
                </a:solidFill>
              </a:rPr>
              <a:t>Svarba</a:t>
            </a:r>
            <a:endParaRPr lang="lt-LT" dirty="0">
              <a:solidFill>
                <a:srgbClr val="0033CC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b="1" dirty="0" smtClean="0">
                <a:solidFill>
                  <a:srgbClr val="0033CC"/>
                </a:solidFill>
              </a:rPr>
              <a:t>LR S</a:t>
            </a:r>
            <a:r>
              <a:rPr lang="lt-LT" sz="2400" b="1" dirty="0" smtClean="0">
                <a:solidFill>
                  <a:srgbClr val="0033CC"/>
                </a:solidFill>
                <a:effectLst/>
              </a:rPr>
              <a:t>eimas priėmė Švietimo įstatymo pataisas, kurias pateikė Lietuvos Prezidentė Dalia Grybauskaitė</a:t>
            </a:r>
            <a:r>
              <a:rPr lang="lt-LT" sz="2400" b="1" dirty="0" smtClean="0">
                <a:effectLst/>
              </a:rPr>
              <a:t>.</a:t>
            </a:r>
            <a:r>
              <a:rPr lang="lt-LT" sz="2400" dirty="0" smtClean="0">
                <a:effectLst/>
              </a:rPr>
              <a:t> </a:t>
            </a:r>
          </a:p>
          <a:p>
            <a:pPr marL="0" indent="0">
              <a:buNone/>
            </a:pPr>
            <a:endParaRPr lang="lt-LT" sz="2800" dirty="0" smtClean="0">
              <a:effectLst/>
            </a:endParaRPr>
          </a:p>
          <a:p>
            <a:r>
              <a:rPr lang="lt-LT" sz="2800" dirty="0" smtClean="0">
                <a:effectLst/>
              </a:rPr>
              <a:t>Už Švietimo įstatymo pataisas balsavo:</a:t>
            </a:r>
          </a:p>
          <a:p>
            <a:pPr marL="0" indent="0">
              <a:buNone/>
            </a:pPr>
            <a:r>
              <a:rPr lang="lt-LT" dirty="0"/>
              <a:t> </a:t>
            </a:r>
            <a:r>
              <a:rPr lang="lt-LT" sz="2400" dirty="0" smtClean="0">
                <a:effectLst/>
              </a:rPr>
              <a:t>76 Seimo nariai, susilaikė 3 parlamentarai,  prieš  balsavusių nebuvo </a:t>
            </a:r>
          </a:p>
          <a:p>
            <a:pPr marL="0" indent="0">
              <a:buNone/>
            </a:pPr>
            <a:r>
              <a:rPr lang="lt-LT" sz="2800" b="1" dirty="0" smtClean="0">
                <a:solidFill>
                  <a:srgbClr val="C00000"/>
                </a:solidFill>
              </a:rPr>
              <a:t>Įstatymo papildymas įsigalioja</a:t>
            </a:r>
          </a:p>
          <a:p>
            <a:pPr marL="0" indent="0">
              <a:buNone/>
            </a:pPr>
            <a:r>
              <a:rPr lang="lt-LT" sz="2800" b="1" dirty="0" smtClean="0">
                <a:solidFill>
                  <a:srgbClr val="C00000"/>
                </a:solidFill>
              </a:rPr>
              <a:t> nuo 2017 m. rugsėjo 1 d.</a:t>
            </a:r>
            <a:endParaRPr lang="lt-LT" sz="28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Vaizdo rezultatas pagal užklausą „Seimas“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93096"/>
            <a:ext cx="324310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60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600" dirty="0" smtClean="0">
                <a:solidFill>
                  <a:srgbClr val="0033CC"/>
                </a:solidFill>
              </a:rPr>
              <a:t>Apie naujas Švietimo įstatymo nuostatas</a:t>
            </a:r>
            <a:endParaRPr lang="lt-LT" sz="3600" dirty="0">
              <a:solidFill>
                <a:srgbClr val="0033CC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lt-LT" dirty="0" smtClean="0">
                <a:effectLst/>
              </a:rPr>
              <a:t>švietimo įstaiga privalės sudaryti sąlygas </a:t>
            </a:r>
            <a:r>
              <a:rPr lang="lt-LT" dirty="0" smtClean="0">
                <a:solidFill>
                  <a:srgbClr val="0070C0"/>
                </a:solidFill>
                <a:effectLst/>
              </a:rPr>
              <a:t>kiekvienam mokiniui </a:t>
            </a:r>
            <a:r>
              <a:rPr lang="lt-LT" b="1" dirty="0" smtClean="0">
                <a:solidFill>
                  <a:srgbClr val="FF0000"/>
                </a:solidFill>
                <a:effectLst/>
              </a:rPr>
              <a:t>nuolat</a:t>
            </a:r>
            <a:r>
              <a:rPr lang="lt-LT" dirty="0" smtClean="0">
                <a:solidFill>
                  <a:srgbClr val="FF0000"/>
                </a:solidFill>
                <a:effectLst/>
              </a:rPr>
              <a:t> </a:t>
            </a:r>
            <a:r>
              <a:rPr lang="lt-LT" dirty="0" smtClean="0">
                <a:effectLst/>
              </a:rPr>
              <a:t>dalyvauti </a:t>
            </a:r>
            <a:r>
              <a:rPr lang="lt-LT" u="sng" dirty="0" smtClean="0">
                <a:solidFill>
                  <a:srgbClr val="0033CC"/>
                </a:solidFill>
                <a:effectLst/>
              </a:rPr>
              <a:t>bent vienoje </a:t>
            </a:r>
            <a:r>
              <a:rPr lang="lt-LT" dirty="0" smtClean="0">
                <a:solidFill>
                  <a:srgbClr val="0033CC"/>
                </a:solidFill>
                <a:effectLst/>
              </a:rPr>
              <a:t>nuoseklioje, ilgalaikėje </a:t>
            </a:r>
            <a:r>
              <a:rPr lang="lt-LT" dirty="0" smtClean="0">
                <a:effectLst/>
              </a:rPr>
              <a:t>socialines ir emocines kompetencijas ugdančioje prevencinėje programoje, apimančioje smurto, alkoholio, tabako ir kitų psichiką veikiančių medžiagų vartojimo prevenciją, sveikos gyvensenos skatinimą.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292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568952" cy="4425355"/>
          </a:xfrm>
        </p:spPr>
        <p:txBody>
          <a:bodyPr>
            <a:normAutofit/>
          </a:bodyPr>
          <a:lstStyle/>
          <a:p>
            <a:r>
              <a:rPr lang="lt-LT" sz="2800" dirty="0" smtClean="0">
                <a:effectLst/>
              </a:rPr>
              <a:t>kai smurtauja ar smurtą patiria mokinys, </a:t>
            </a:r>
            <a:r>
              <a:rPr lang="lt-LT" sz="2800" dirty="0" smtClean="0">
                <a:solidFill>
                  <a:srgbClr val="FF0000"/>
                </a:solidFill>
                <a:effectLst/>
              </a:rPr>
              <a:t>švietimo įstaigos vadovas </a:t>
            </a:r>
            <a:r>
              <a:rPr lang="lt-LT" sz="2800" dirty="0" smtClean="0">
                <a:effectLst/>
              </a:rPr>
              <a:t>apie pastebėtą smurto atvejį nedelsdamas, </a:t>
            </a:r>
            <a:r>
              <a:rPr lang="lt-LT" sz="2800" dirty="0" smtClean="0">
                <a:solidFill>
                  <a:srgbClr val="7030A0"/>
                </a:solidFill>
                <a:effectLst/>
              </a:rPr>
              <a:t>bet ne vėliau kaip kitą darbo dieną</a:t>
            </a:r>
            <a:r>
              <a:rPr lang="lt-LT" sz="2800" dirty="0" smtClean="0">
                <a:effectLst/>
              </a:rPr>
              <a:t>, turės pranešti ir smurtaujančio, ir smurtą patyrusio mokinio tėvams (globėjams, rūpintojams), ir </a:t>
            </a:r>
            <a:r>
              <a:rPr lang="lt-LT" sz="2800" dirty="0" smtClean="0">
                <a:solidFill>
                  <a:srgbClr val="FF0000"/>
                </a:solidFill>
                <a:effectLst/>
              </a:rPr>
              <a:t>vaiko teisių ir teisėtų interesų apsaugą</a:t>
            </a:r>
            <a:r>
              <a:rPr lang="lt-LT" sz="2800" dirty="0" smtClean="0">
                <a:effectLst/>
              </a:rPr>
              <a:t> užtikrinančiai valstybės ir savivaldybės institucijai pagal kompetenciją. 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155054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435280" cy="4569371"/>
          </a:xfrm>
        </p:spPr>
        <p:txBody>
          <a:bodyPr>
            <a:normAutofit/>
          </a:bodyPr>
          <a:lstStyle/>
          <a:p>
            <a:r>
              <a:rPr lang="lt-LT" sz="2800" dirty="0" smtClean="0">
                <a:effectLst/>
              </a:rPr>
              <a:t>Įstatyme numatyta, kad </a:t>
            </a:r>
            <a:r>
              <a:rPr lang="lt-LT" sz="2800" dirty="0" smtClean="0">
                <a:solidFill>
                  <a:srgbClr val="FF0000"/>
                </a:solidFill>
                <a:effectLst/>
              </a:rPr>
              <a:t>nemokamą psichologinę pagalbą </a:t>
            </a:r>
            <a:r>
              <a:rPr lang="lt-LT" sz="2800" dirty="0" smtClean="0">
                <a:effectLst/>
              </a:rPr>
              <a:t>laiku turi gauti </a:t>
            </a:r>
            <a:r>
              <a:rPr lang="lt-LT" sz="2800" dirty="0" smtClean="0">
                <a:solidFill>
                  <a:srgbClr val="FF0000"/>
                </a:solidFill>
                <a:effectLst/>
              </a:rPr>
              <a:t>ir smurtaujantys, ir smurtą patiriantys vaikai</a:t>
            </a:r>
            <a:r>
              <a:rPr lang="lt-LT" sz="2800" dirty="0" smtClean="0">
                <a:effectLst/>
              </a:rPr>
              <a:t>, </a:t>
            </a:r>
            <a:r>
              <a:rPr lang="lt-LT" sz="2800" dirty="0" smtClean="0">
                <a:solidFill>
                  <a:srgbClr val="7030A0"/>
                </a:solidFill>
                <a:effectLst/>
              </a:rPr>
              <a:t>prireikus – </a:t>
            </a:r>
            <a:r>
              <a:rPr lang="lt-LT" sz="2800" b="1" dirty="0" smtClean="0">
                <a:solidFill>
                  <a:srgbClr val="7030A0"/>
                </a:solidFill>
                <a:effectLst/>
              </a:rPr>
              <a:t>ir mokytojai</a:t>
            </a:r>
            <a:r>
              <a:rPr lang="lt-LT" sz="2800" dirty="0" smtClean="0">
                <a:effectLst/>
              </a:rPr>
              <a:t>. </a:t>
            </a:r>
          </a:p>
          <a:p>
            <a:pPr marL="0" indent="0">
              <a:buNone/>
            </a:pPr>
            <a:r>
              <a:rPr lang="lt-LT" sz="1600" dirty="0" smtClean="0">
                <a:effectLst/>
              </a:rPr>
              <a:t> </a:t>
            </a:r>
            <a:endParaRPr lang="lt-LT" sz="1600" dirty="0" smtClean="0"/>
          </a:p>
          <a:p>
            <a:r>
              <a:rPr lang="lt-LT" sz="2800" dirty="0" smtClean="0">
                <a:effectLst/>
              </a:rPr>
              <a:t>Psichologinė pagalba turės būti pradedama teikti neatlygintinai ir nedelsiant, bet </a:t>
            </a:r>
            <a:r>
              <a:rPr lang="lt-LT" sz="2800" dirty="0" smtClean="0">
                <a:solidFill>
                  <a:srgbClr val="FF0000"/>
                </a:solidFill>
                <a:effectLst/>
              </a:rPr>
              <a:t>ne vėliau nei per 5 darbo dienas</a:t>
            </a:r>
            <a:r>
              <a:rPr lang="lt-LT" sz="2800" dirty="0" smtClean="0">
                <a:effectLst/>
              </a:rPr>
              <a:t>. Tais atvejais, kai </a:t>
            </a:r>
            <a:r>
              <a:rPr lang="lt-LT" sz="2800" u="sng" dirty="0" smtClean="0">
                <a:solidFill>
                  <a:srgbClr val="0033CC"/>
                </a:solidFill>
                <a:effectLst/>
              </a:rPr>
              <a:t>smurtą patyrė ar smurtavo</a:t>
            </a:r>
            <a:r>
              <a:rPr lang="lt-LT" sz="2800" dirty="0" smtClean="0">
                <a:effectLst/>
              </a:rPr>
              <a:t> nepilnametis, kartu su vaiku į </a:t>
            </a:r>
            <a:r>
              <a:rPr lang="lt-LT" sz="2800" u="sng" dirty="0" smtClean="0">
                <a:solidFill>
                  <a:srgbClr val="002060"/>
                </a:solidFill>
                <a:effectLst/>
              </a:rPr>
              <a:t>psichologinę konsultaciją </a:t>
            </a:r>
            <a:r>
              <a:rPr lang="lt-LT" sz="2800" u="sng" dirty="0" smtClean="0">
                <a:solidFill>
                  <a:srgbClr val="FF0000"/>
                </a:solidFill>
                <a:effectLst/>
              </a:rPr>
              <a:t>turės </a:t>
            </a:r>
            <a:r>
              <a:rPr lang="lt-LT" sz="2800" u="sng" dirty="0" smtClean="0">
                <a:solidFill>
                  <a:srgbClr val="002060"/>
                </a:solidFill>
                <a:effectLst/>
              </a:rPr>
              <a:t>atvykti ir </a:t>
            </a:r>
            <a:r>
              <a:rPr lang="lt-LT" sz="2800" b="1" u="sng" dirty="0" smtClean="0">
                <a:solidFill>
                  <a:srgbClr val="002060"/>
                </a:solidFill>
                <a:effectLst/>
              </a:rPr>
              <a:t>vaiko tėvai. </a:t>
            </a:r>
          </a:p>
        </p:txBody>
      </p:sp>
    </p:spTree>
    <p:extLst>
      <p:ext uri="{BB962C8B-B14F-4D97-AF65-F5344CB8AC3E}">
        <p14:creationId xmlns:p14="http://schemas.microsoft.com/office/powerpoint/2010/main" val="68154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 smtClean="0">
                <a:solidFill>
                  <a:srgbClr val="FF0000"/>
                </a:solidFill>
              </a:rPr>
              <a:t>Apibrėžtos smurto ir patyčių sąvokos</a:t>
            </a:r>
            <a:endParaRPr lang="lt-LT" sz="3600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/>
          </a:bodyPr>
          <a:lstStyle/>
          <a:p>
            <a:r>
              <a:rPr lang="lt-LT" sz="2800" dirty="0" smtClean="0">
                <a:effectLst/>
              </a:rPr>
              <a:t>Seimas įstatyme reglamentavo smurto apibrėžimą. </a:t>
            </a:r>
          </a:p>
          <a:p>
            <a:r>
              <a:rPr lang="lt-LT" sz="2800" dirty="0" smtClean="0">
                <a:effectLst/>
              </a:rPr>
              <a:t>Nurodomos smurto formos: patyčios, patyčios kibernetinėje erdvėje, vaiko nepriežiūra.</a:t>
            </a:r>
          </a:p>
          <a:p>
            <a:pPr marL="0" indent="0">
              <a:buNone/>
            </a:pPr>
            <a:endParaRPr lang="lt-LT" sz="2800" dirty="0" smtClean="0">
              <a:effectLst/>
            </a:endParaRPr>
          </a:p>
          <a:p>
            <a:r>
              <a:rPr lang="lt-LT" sz="2400" dirty="0" smtClean="0">
                <a:solidFill>
                  <a:srgbClr val="FF0000"/>
                </a:solidFill>
                <a:effectLst/>
              </a:rPr>
              <a:t>Patyčios</a:t>
            </a:r>
            <a:r>
              <a:rPr lang="lt-LT" sz="2400" dirty="0" smtClean="0">
                <a:effectLst/>
              </a:rPr>
              <a:t> teisės akte apibrėžiamos kaip </a:t>
            </a:r>
            <a:r>
              <a:rPr lang="lt-LT" sz="2400" dirty="0" smtClean="0">
                <a:solidFill>
                  <a:srgbClr val="C00000"/>
                </a:solidFill>
                <a:effectLst/>
              </a:rPr>
              <a:t>psichologinę ar fizinę jėgos </a:t>
            </a:r>
            <a:r>
              <a:rPr lang="lt-LT" sz="2400" dirty="0" smtClean="0">
                <a:effectLst/>
              </a:rPr>
              <a:t>persvarą turinčio asmens ar asmenų grupės kitam asmeniui daromi </a:t>
            </a:r>
            <a:r>
              <a:rPr lang="lt-LT" sz="2400" u="sng" dirty="0" smtClean="0">
                <a:solidFill>
                  <a:srgbClr val="002060"/>
                </a:solidFill>
                <a:effectLst/>
              </a:rPr>
              <a:t>tyčiniai</a:t>
            </a:r>
            <a:r>
              <a:rPr lang="lt-LT" sz="2400" dirty="0" smtClean="0">
                <a:effectLst/>
              </a:rPr>
              <a:t> </a:t>
            </a:r>
            <a:r>
              <a:rPr lang="lt-LT" sz="2400" u="sng" dirty="0" smtClean="0">
                <a:solidFill>
                  <a:srgbClr val="002060"/>
                </a:solidFill>
                <a:effectLst/>
              </a:rPr>
              <a:t>pasikartojantys veiksmai</a:t>
            </a:r>
            <a:r>
              <a:rPr lang="lt-LT" sz="2400" dirty="0" smtClean="0">
                <a:effectLst/>
              </a:rPr>
              <a:t>, kuriais siekiama pažeminti jo reputaciją ar orumą, jį įžeisti, įskaudinti ar sukelti jam </a:t>
            </a:r>
            <a:r>
              <a:rPr lang="lt-LT" sz="2400" u="sng" dirty="0" smtClean="0">
                <a:effectLst/>
              </a:rPr>
              <a:t>psichologinę ar fizinę žalą</a:t>
            </a:r>
            <a:r>
              <a:rPr lang="lt-LT" sz="2400" dirty="0" smtClean="0">
                <a:effectLst/>
              </a:rPr>
              <a:t>.</a:t>
            </a: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9828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755576" y="1772816"/>
            <a:ext cx="8085584" cy="4176464"/>
          </a:xfrm>
        </p:spPr>
        <p:txBody>
          <a:bodyPr/>
          <a:lstStyle/>
          <a:p>
            <a:r>
              <a:rPr lang="lt-LT" dirty="0" smtClean="0">
                <a:effectLst/>
              </a:rPr>
              <a:t>Pakeitimuose reglamentuota, kad </a:t>
            </a:r>
            <a:r>
              <a:rPr lang="lt-LT" u="sng" dirty="0" smtClean="0">
                <a:effectLst/>
              </a:rPr>
              <a:t>bet kuris švietimo įstaigos bendruomenės narys </a:t>
            </a:r>
            <a:r>
              <a:rPr lang="lt-LT" dirty="0" smtClean="0">
                <a:effectLst/>
              </a:rPr>
              <a:t>apie pastebėtą smurto atvejį </a:t>
            </a:r>
            <a:r>
              <a:rPr lang="lt-LT" dirty="0" smtClean="0">
                <a:solidFill>
                  <a:srgbClr val="FF0000"/>
                </a:solidFill>
                <a:effectLst/>
              </a:rPr>
              <a:t>privalės pranešti </a:t>
            </a:r>
            <a:r>
              <a:rPr lang="lt-LT" dirty="0" smtClean="0">
                <a:effectLst/>
              </a:rPr>
              <a:t>švietimo įstaigos vadovui. </a:t>
            </a:r>
            <a:endParaRPr lang="lt-LT" dirty="0"/>
          </a:p>
        </p:txBody>
      </p:sp>
      <p:sp>
        <p:nvSpPr>
          <p:cNvPr id="5" name="AutoShape 2" descr="Vaizdo rezultatas pagal užklausą „Pagalba vaikui“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pic>
        <p:nvPicPr>
          <p:cNvPr id="1028" name="Picture 4" descr="Vaizdo rezultatas pagal užklausą „Pagalba vaikui“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49080"/>
            <a:ext cx="2448272" cy="162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31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Įprasta">
  <a:themeElements>
    <a:clrScheme name="Įprast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Įprast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Įprast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2097</TotalTime>
  <Words>830</Words>
  <Application>Microsoft Office PowerPoint</Application>
  <PresentationFormat>Demonstracija ekrane (4:3)</PresentationFormat>
  <Paragraphs>84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20</vt:i4>
      </vt:variant>
    </vt:vector>
  </HeadingPairs>
  <TitlesOfParts>
    <vt:vector size="21" baseType="lpstr">
      <vt:lpstr>Įprasta</vt:lpstr>
      <vt:lpstr>PowerPoint pristatymas</vt:lpstr>
      <vt:lpstr>PowerPoint pristatymas</vt:lpstr>
      <vt:lpstr>PowerPoint pristatymas</vt:lpstr>
      <vt:lpstr>Svarba</vt:lpstr>
      <vt:lpstr>Apie naujas Švietimo įstatymo nuostatas</vt:lpstr>
      <vt:lpstr>PowerPoint pristatymas</vt:lpstr>
      <vt:lpstr>PowerPoint pristatymas</vt:lpstr>
      <vt:lpstr>Apibrėžtos smurto ir patyčių sąvokos</vt:lpstr>
      <vt:lpstr>PowerPoint pristatymas</vt:lpstr>
      <vt:lpstr>Pedagogų kompetencijos</vt:lpstr>
      <vt:lpstr> 7 straipsnis. 43 straipsnio pakeitimas </vt:lpstr>
      <vt:lpstr>2 straipsnis. 2 straipsnio pakeitimas </vt:lpstr>
      <vt:lpstr>Prevencinės programos</vt:lpstr>
      <vt:lpstr>Įpareigojimai</vt:lpstr>
      <vt:lpstr>PowerPoint pristatymas</vt:lpstr>
      <vt:lpstr>PowerPoint pristatymas</vt:lpstr>
      <vt:lpstr>Vaiko minimalios ir vidutinės priežiūros įstatymo pakeitimo įstatymas 2016-06-29 Nr.XII-2535</vt:lpstr>
      <vt:lpstr>Mūsų siekiamybės ir iššūkiai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Aušra Putnienė</dc:creator>
  <cp:lastModifiedBy>Ingrida Krikštaponienė</cp:lastModifiedBy>
  <cp:revision>155</cp:revision>
  <cp:lastPrinted>2016-10-28T11:51:35Z</cp:lastPrinted>
  <dcterms:created xsi:type="dcterms:W3CDTF">2015-08-26T07:03:02Z</dcterms:created>
  <dcterms:modified xsi:type="dcterms:W3CDTF">2016-10-31T07:43:53Z</dcterms:modified>
</cp:coreProperties>
</file>