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4366" r:id="rId1"/>
  </p:sldMasterIdLst>
  <p:notesMasterIdLst>
    <p:notesMasterId r:id="rId21"/>
  </p:notesMasterIdLst>
  <p:sldIdLst>
    <p:sldId id="256" r:id="rId2"/>
    <p:sldId id="2170" r:id="rId3"/>
    <p:sldId id="258" r:id="rId4"/>
    <p:sldId id="259" r:id="rId5"/>
    <p:sldId id="260" r:id="rId6"/>
    <p:sldId id="261" r:id="rId7"/>
    <p:sldId id="262" r:id="rId8"/>
    <p:sldId id="2168" r:id="rId9"/>
    <p:sldId id="263" r:id="rId10"/>
    <p:sldId id="265" r:id="rId11"/>
    <p:sldId id="266" r:id="rId12"/>
    <p:sldId id="2169" r:id="rId13"/>
    <p:sldId id="2171" r:id="rId14"/>
    <p:sldId id="2173" r:id="rId15"/>
    <p:sldId id="2172" r:id="rId16"/>
    <p:sldId id="2174" r:id="rId17"/>
    <p:sldId id="2175" r:id="rId18"/>
    <p:sldId id="2176" r:id="rId19"/>
    <p:sldId id="2177" r:id="rId2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A7771-B8A4-4A32-A6C4-179C345CDCEE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6072F-A307-47F9-9208-D0BAB21ECEB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04613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F9E871-07F7-4687-B948-B2D7CA415D35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1213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336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768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63301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2174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6311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3825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5658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7115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078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0335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9051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4061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3862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69839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7491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12120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F5C78-24B6-42D6-B27D-81D656787952}" type="datetimeFigureOut">
              <a:rPr lang="lt-LT" smtClean="0"/>
              <a:t>2024-06-11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E7FD2E1-D2A0-4FA1-B174-2822B21700D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565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  <p:sldLayoutId id="2147484378" r:id="rId12"/>
    <p:sldLayoutId id="2147484379" r:id="rId13"/>
    <p:sldLayoutId id="2147484380" r:id="rId14"/>
    <p:sldLayoutId id="2147484381" r:id="rId15"/>
    <p:sldLayoutId id="21474843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BEA559AB-E8A7-CE6E-C8E1-61164EDC8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82" y="1246982"/>
            <a:ext cx="7268547" cy="44390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1A1C83-A7D2-6D6F-2D5A-9B9A463E7B4C}"/>
              </a:ext>
            </a:extLst>
          </p:cNvPr>
          <p:cNvSpPr txBox="1"/>
          <p:nvPr/>
        </p:nvSpPr>
        <p:spPr>
          <a:xfrm>
            <a:off x="765111" y="46653"/>
            <a:ext cx="79216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/>
              <a:t>3,6 MW GALIOS SAULĖS ELEKTRINIŲ PARKO PROJEKTAS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35806D-9CAE-FBEA-1C89-9F5CB482ACFD}"/>
              </a:ext>
            </a:extLst>
          </p:cNvPr>
          <p:cNvSpPr txBox="1"/>
          <p:nvPr/>
        </p:nvSpPr>
        <p:spPr>
          <a:xfrm>
            <a:off x="1091682" y="5776050"/>
            <a:ext cx="5918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/>
              <a:t>UAB „Ukmergės šiluma“</a:t>
            </a:r>
          </a:p>
          <a:p>
            <a:pPr algn="ctr"/>
            <a:r>
              <a:rPr lang="lt-LT" b="1" dirty="0"/>
              <a:t>Direktorius Vydas Paknys</a:t>
            </a:r>
          </a:p>
          <a:p>
            <a:pPr algn="ctr"/>
            <a:r>
              <a:rPr lang="lt-LT" b="1" dirty="0"/>
              <a:t>2024-06-12</a:t>
            </a:r>
          </a:p>
        </p:txBody>
      </p:sp>
    </p:spTree>
    <p:extLst>
      <p:ext uri="{BB962C8B-B14F-4D97-AF65-F5344CB8AC3E}">
        <p14:creationId xmlns:p14="http://schemas.microsoft.com/office/powerpoint/2010/main" val="1205360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>
            <a:extLst>
              <a:ext uri="{FF2B5EF4-FFF2-40B4-BE49-F238E27FC236}">
                <a16:creationId xmlns:a16="http://schemas.microsoft.com/office/drawing/2014/main" id="{19B125B7-DECE-BEE8-63D9-BBD3E896265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710" y="1113629"/>
            <a:ext cx="68516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01AF07DC-2580-11DA-B010-7490B2D53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87" y="2123894"/>
            <a:ext cx="8507012" cy="282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30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s 6">
            <a:extLst>
              <a:ext uri="{FF2B5EF4-FFF2-40B4-BE49-F238E27FC236}">
                <a16:creationId xmlns:a16="http://schemas.microsoft.com/office/drawing/2014/main" id="{AE88A188-A266-99BC-6D2F-CD6DBADB9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129" y="186611"/>
            <a:ext cx="5433299" cy="648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67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1358DF74-2BF7-CA32-E515-EF3D4FF9A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23" y="345232"/>
            <a:ext cx="8175341" cy="45999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A4A9B7-D933-A0A0-6E87-D8CC0D0A0E4F}"/>
              </a:ext>
            </a:extLst>
          </p:cNvPr>
          <p:cNvSpPr txBox="1"/>
          <p:nvPr/>
        </p:nvSpPr>
        <p:spPr>
          <a:xfrm>
            <a:off x="765109" y="5299787"/>
            <a:ext cx="7520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/>
              <a:t>2022 m. birželio 1 d.</a:t>
            </a:r>
          </a:p>
          <a:p>
            <a:pPr algn="ctr"/>
            <a:r>
              <a:rPr lang="lt-LT" b="1" dirty="0"/>
              <a:t>Pasirašoma sutartis tarp UAB „Ukmergės šiluma“ ir UAB „</a:t>
            </a:r>
            <a:r>
              <a:rPr lang="lt-LT" b="1" dirty="0" err="1"/>
              <a:t>Ignitis</a:t>
            </a:r>
            <a:r>
              <a:rPr lang="lt-LT" b="1" dirty="0"/>
              <a:t>“ dėl 3,6 MW galios saulės elektrinių parko statybos</a:t>
            </a:r>
          </a:p>
        </p:txBody>
      </p:sp>
    </p:spTree>
    <p:extLst>
      <p:ext uri="{BB962C8B-B14F-4D97-AF65-F5344CB8AC3E}">
        <p14:creationId xmlns:p14="http://schemas.microsoft.com/office/powerpoint/2010/main" val="81836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3CC4D859-0914-9F27-A2D4-E08145B90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00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C9B7F9-1563-FAF6-B73A-EB04D5823091}"/>
              </a:ext>
            </a:extLst>
          </p:cNvPr>
          <p:cNvSpPr txBox="1"/>
          <p:nvPr/>
        </p:nvSpPr>
        <p:spPr>
          <a:xfrm>
            <a:off x="1239416" y="6046237"/>
            <a:ext cx="7399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/>
              <a:t>UAB „Ukmergės šiluma“ perduodamas 8 ha žemės sklypas Ukmergės miesto pakraštyje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FD16AD29-3C76-928E-E1BE-5A4372A58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19" y="165432"/>
            <a:ext cx="5896946" cy="577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80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5C19126A-CC69-C577-F92B-349FB271C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3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n aerial view of a solar farm&#10;&#10;Description automatically generated">
            <a:extLst>
              <a:ext uri="{FF2B5EF4-FFF2-40B4-BE49-F238E27FC236}">
                <a16:creationId xmlns:a16="http://schemas.microsoft.com/office/drawing/2014/main" id="{CA13FEC3-C1FA-029E-ABFC-DFF18B9571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23" b="12391"/>
          <a:stretch/>
        </p:blipFill>
        <p:spPr>
          <a:xfrm>
            <a:off x="588315" y="109280"/>
            <a:ext cx="9582150" cy="538896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543102-F29A-4E90-2EF7-C3A84F702783}"/>
              </a:ext>
            </a:extLst>
          </p:cNvPr>
          <p:cNvCxnSpPr>
            <a:cxnSpLocks/>
          </p:cNvCxnSpPr>
          <p:nvPr/>
        </p:nvCxnSpPr>
        <p:spPr>
          <a:xfrm>
            <a:off x="5721755" y="3559969"/>
            <a:ext cx="76200" cy="8191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BF1C896-5EEC-3D64-9A1D-97DDB5C9DDBB}"/>
              </a:ext>
            </a:extLst>
          </p:cNvPr>
          <p:cNvCxnSpPr>
            <a:cxnSpLocks/>
          </p:cNvCxnSpPr>
          <p:nvPr/>
        </p:nvCxnSpPr>
        <p:spPr>
          <a:xfrm flipH="1">
            <a:off x="5814683" y="3888015"/>
            <a:ext cx="3409950" cy="4857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FE61F21-D2F2-84F7-EC87-35C9FA4B9765}"/>
              </a:ext>
            </a:extLst>
          </p:cNvPr>
          <p:cNvCxnSpPr>
            <a:cxnSpLocks/>
          </p:cNvCxnSpPr>
          <p:nvPr/>
        </p:nvCxnSpPr>
        <p:spPr>
          <a:xfrm flipH="1">
            <a:off x="9233553" y="3252270"/>
            <a:ext cx="900241" cy="6357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D3DBDF6-41B9-62C4-5674-87B8531C8400}"/>
              </a:ext>
            </a:extLst>
          </p:cNvPr>
          <p:cNvCxnSpPr>
            <a:cxnSpLocks/>
          </p:cNvCxnSpPr>
          <p:nvPr/>
        </p:nvCxnSpPr>
        <p:spPr>
          <a:xfrm>
            <a:off x="8945810" y="2277789"/>
            <a:ext cx="1189049" cy="9390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DF2E5BA-F95E-AC23-68AC-7656100A9518}"/>
              </a:ext>
            </a:extLst>
          </p:cNvPr>
          <p:cNvCxnSpPr>
            <a:cxnSpLocks/>
          </p:cNvCxnSpPr>
          <p:nvPr/>
        </p:nvCxnSpPr>
        <p:spPr>
          <a:xfrm flipH="1">
            <a:off x="6848787" y="2277789"/>
            <a:ext cx="2091498" cy="1019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76BC394-8E81-1CF5-511D-1DD72429B8E0}"/>
              </a:ext>
            </a:extLst>
          </p:cNvPr>
          <p:cNvCxnSpPr>
            <a:cxnSpLocks/>
          </p:cNvCxnSpPr>
          <p:nvPr/>
        </p:nvCxnSpPr>
        <p:spPr>
          <a:xfrm flipH="1">
            <a:off x="5721755" y="2397413"/>
            <a:ext cx="894129" cy="11550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BF02F73-6812-97CD-1697-5D0B40843A47}"/>
              </a:ext>
            </a:extLst>
          </p:cNvPr>
          <p:cNvSpPr txBox="1"/>
          <p:nvPr/>
        </p:nvSpPr>
        <p:spPr>
          <a:xfrm>
            <a:off x="7592452" y="3020327"/>
            <a:ext cx="2352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rgbClr val="FF0000"/>
                </a:solidFill>
              </a:rPr>
              <a:t>1900kWp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B8CFD98-C652-7BD6-CBA8-E0A5B7FBA209}"/>
              </a:ext>
            </a:extLst>
          </p:cNvPr>
          <p:cNvCxnSpPr>
            <a:cxnSpLocks/>
          </p:cNvCxnSpPr>
          <p:nvPr/>
        </p:nvCxnSpPr>
        <p:spPr>
          <a:xfrm flipV="1">
            <a:off x="702080" y="4379119"/>
            <a:ext cx="5057775" cy="342900"/>
          </a:xfrm>
          <a:prstGeom prst="line">
            <a:avLst/>
          </a:prstGeom>
          <a:ln w="412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930C8FC-DB19-F4D3-3011-ACB6BDD580EE}"/>
              </a:ext>
            </a:extLst>
          </p:cNvPr>
          <p:cNvCxnSpPr>
            <a:cxnSpLocks/>
          </p:cNvCxnSpPr>
          <p:nvPr/>
        </p:nvCxnSpPr>
        <p:spPr>
          <a:xfrm flipH="1">
            <a:off x="670578" y="3216880"/>
            <a:ext cx="971550" cy="1495425"/>
          </a:xfrm>
          <a:prstGeom prst="line">
            <a:avLst/>
          </a:prstGeom>
          <a:ln w="412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F4161D6-4641-B443-66E8-769316BAF33A}"/>
              </a:ext>
            </a:extLst>
          </p:cNvPr>
          <p:cNvCxnSpPr>
            <a:cxnSpLocks/>
          </p:cNvCxnSpPr>
          <p:nvPr/>
        </p:nvCxnSpPr>
        <p:spPr>
          <a:xfrm flipH="1" flipV="1">
            <a:off x="1633709" y="3223159"/>
            <a:ext cx="1771650" cy="58222"/>
          </a:xfrm>
          <a:prstGeom prst="line">
            <a:avLst/>
          </a:prstGeom>
          <a:ln w="412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0BCE218-6051-1097-47AD-F077217C82D3}"/>
              </a:ext>
            </a:extLst>
          </p:cNvPr>
          <p:cNvCxnSpPr>
            <a:cxnSpLocks/>
          </p:cNvCxnSpPr>
          <p:nvPr/>
        </p:nvCxnSpPr>
        <p:spPr>
          <a:xfrm flipH="1">
            <a:off x="3435459" y="3033731"/>
            <a:ext cx="228600" cy="247650"/>
          </a:xfrm>
          <a:prstGeom prst="line">
            <a:avLst/>
          </a:prstGeom>
          <a:ln w="412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9C28448-FDA0-AE8C-8ABB-BA8C2D34EF2C}"/>
              </a:ext>
            </a:extLst>
          </p:cNvPr>
          <p:cNvCxnSpPr>
            <a:cxnSpLocks/>
          </p:cNvCxnSpPr>
          <p:nvPr/>
        </p:nvCxnSpPr>
        <p:spPr>
          <a:xfrm flipH="1">
            <a:off x="3664059" y="3033731"/>
            <a:ext cx="857250" cy="0"/>
          </a:xfrm>
          <a:prstGeom prst="line">
            <a:avLst/>
          </a:prstGeom>
          <a:ln w="412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6E9AD1D-0124-07A2-1D95-58E5E00566B3}"/>
              </a:ext>
            </a:extLst>
          </p:cNvPr>
          <p:cNvCxnSpPr>
            <a:cxnSpLocks/>
          </p:cNvCxnSpPr>
          <p:nvPr/>
        </p:nvCxnSpPr>
        <p:spPr>
          <a:xfrm flipH="1">
            <a:off x="4587984" y="2670706"/>
            <a:ext cx="857250" cy="0"/>
          </a:xfrm>
          <a:prstGeom prst="line">
            <a:avLst/>
          </a:prstGeom>
          <a:ln w="412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D5C3983-55FC-C092-EF20-52D4689A063A}"/>
              </a:ext>
            </a:extLst>
          </p:cNvPr>
          <p:cNvCxnSpPr>
            <a:cxnSpLocks/>
          </p:cNvCxnSpPr>
          <p:nvPr/>
        </p:nvCxnSpPr>
        <p:spPr>
          <a:xfrm flipH="1">
            <a:off x="4521309" y="2591970"/>
            <a:ext cx="66675" cy="428625"/>
          </a:xfrm>
          <a:prstGeom prst="line">
            <a:avLst/>
          </a:prstGeom>
          <a:ln w="412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BF93273-756C-BC65-1EC8-66AA07894416}"/>
              </a:ext>
            </a:extLst>
          </p:cNvPr>
          <p:cNvCxnSpPr>
            <a:cxnSpLocks/>
          </p:cNvCxnSpPr>
          <p:nvPr/>
        </p:nvCxnSpPr>
        <p:spPr>
          <a:xfrm flipH="1">
            <a:off x="5527333" y="2429713"/>
            <a:ext cx="361950" cy="192644"/>
          </a:xfrm>
          <a:prstGeom prst="line">
            <a:avLst/>
          </a:prstGeom>
          <a:ln w="412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D0A9381-DA36-5E78-DB3D-E0219293E96D}"/>
              </a:ext>
            </a:extLst>
          </p:cNvPr>
          <p:cNvCxnSpPr>
            <a:cxnSpLocks/>
          </p:cNvCxnSpPr>
          <p:nvPr/>
        </p:nvCxnSpPr>
        <p:spPr>
          <a:xfrm flipH="1">
            <a:off x="5896946" y="2379740"/>
            <a:ext cx="909638" cy="77272"/>
          </a:xfrm>
          <a:prstGeom prst="line">
            <a:avLst/>
          </a:prstGeom>
          <a:ln w="412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29BC1689-9875-5762-8D31-748802A0EDFF}"/>
              </a:ext>
            </a:extLst>
          </p:cNvPr>
          <p:cNvSpPr txBox="1"/>
          <p:nvPr/>
        </p:nvSpPr>
        <p:spPr>
          <a:xfrm>
            <a:off x="2962274" y="3777168"/>
            <a:ext cx="178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rgbClr val="00B0F0"/>
                </a:solidFill>
              </a:rPr>
              <a:t>1700 </a:t>
            </a:r>
            <a:r>
              <a:rPr lang="lt-LT" dirty="0" err="1">
                <a:solidFill>
                  <a:srgbClr val="00B0F0"/>
                </a:solidFill>
              </a:rPr>
              <a:t>kWp</a:t>
            </a:r>
            <a:endParaRPr lang="lt-LT" dirty="0">
              <a:solidFill>
                <a:srgbClr val="00B0F0"/>
              </a:solidFill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944EAE2E-189C-C845-A433-21ABE06FF149}"/>
              </a:ext>
            </a:extLst>
          </p:cNvPr>
          <p:cNvCxnSpPr/>
          <p:nvPr/>
        </p:nvCxnSpPr>
        <p:spPr>
          <a:xfrm flipH="1">
            <a:off x="2227066" y="1544216"/>
            <a:ext cx="841248" cy="954643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E020E220-2FFE-386F-8E5A-0AD82EB017E4}"/>
              </a:ext>
            </a:extLst>
          </p:cNvPr>
          <p:cNvCxnSpPr>
            <a:cxnSpLocks/>
          </p:cNvCxnSpPr>
          <p:nvPr/>
        </p:nvCxnSpPr>
        <p:spPr>
          <a:xfrm>
            <a:off x="2266759" y="2516921"/>
            <a:ext cx="3243453" cy="61913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7CCEB560-A3C9-2FFA-5351-3F4E385C9496}"/>
              </a:ext>
            </a:extLst>
          </p:cNvPr>
          <p:cNvCxnSpPr>
            <a:cxnSpLocks/>
          </p:cNvCxnSpPr>
          <p:nvPr/>
        </p:nvCxnSpPr>
        <p:spPr>
          <a:xfrm flipH="1">
            <a:off x="5433259" y="2592494"/>
            <a:ext cx="17336" cy="809624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DAA5CFD-60E3-4D89-1028-7A2903E49AC8}"/>
              </a:ext>
            </a:extLst>
          </p:cNvPr>
          <p:cNvSpPr txBox="1"/>
          <p:nvPr/>
        </p:nvSpPr>
        <p:spPr>
          <a:xfrm>
            <a:off x="588316" y="5730860"/>
            <a:ext cx="9582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Suprojektuotos ir įrengtos 2 saulės elektrinės: Lakštingalų g. 1 - 1 900 KW ir                S. Daukanto g. 24 - 1 700 KW</a:t>
            </a:r>
          </a:p>
        </p:txBody>
      </p:sp>
    </p:spTree>
    <p:extLst>
      <p:ext uri="{BB962C8B-B14F-4D97-AF65-F5344CB8AC3E}">
        <p14:creationId xmlns:p14="http://schemas.microsoft.com/office/powerpoint/2010/main" val="3201657928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16D60AAA-7B5F-F1D5-A04D-FDE0DAD9A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233266"/>
            <a:ext cx="8444205" cy="55610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0534D3-C4CC-5138-2EA3-706E2C715EC5}"/>
              </a:ext>
            </a:extLst>
          </p:cNvPr>
          <p:cNvSpPr txBox="1"/>
          <p:nvPr/>
        </p:nvSpPr>
        <p:spPr>
          <a:xfrm>
            <a:off x="826535" y="5906277"/>
            <a:ext cx="696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Nutiestas 425 m. ilgio naujas kelias į saulės elektrinių parką</a:t>
            </a:r>
          </a:p>
        </p:txBody>
      </p:sp>
    </p:spTree>
    <p:extLst>
      <p:ext uri="{BB962C8B-B14F-4D97-AF65-F5344CB8AC3E}">
        <p14:creationId xmlns:p14="http://schemas.microsoft.com/office/powerpoint/2010/main" val="2777120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38EFFE73-77D9-5F79-8834-34BD901BC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77" y="115507"/>
            <a:ext cx="8164285" cy="56788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944973-72D1-CEFD-6E61-A66A72E33154}"/>
              </a:ext>
            </a:extLst>
          </p:cNvPr>
          <p:cNvSpPr txBox="1"/>
          <p:nvPr/>
        </p:nvSpPr>
        <p:spPr>
          <a:xfrm>
            <a:off x="1156994" y="5990251"/>
            <a:ext cx="6690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Nutiestas 5,2 km. ilgio naujas 10 KV kabelis iki Ukmergės TP</a:t>
            </a:r>
          </a:p>
        </p:txBody>
      </p:sp>
    </p:spTree>
    <p:extLst>
      <p:ext uri="{BB962C8B-B14F-4D97-AF65-F5344CB8AC3E}">
        <p14:creationId xmlns:p14="http://schemas.microsoft.com/office/powerpoint/2010/main" val="2120398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A650B483-B84E-83CA-979B-D14F3DB28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" y="105229"/>
            <a:ext cx="8873024" cy="5915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CB1AF3-A875-F963-C21B-832720B86C84}"/>
              </a:ext>
            </a:extLst>
          </p:cNvPr>
          <p:cNvSpPr txBox="1"/>
          <p:nvPr/>
        </p:nvSpPr>
        <p:spPr>
          <a:xfrm>
            <a:off x="576943" y="6167534"/>
            <a:ext cx="8500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3,6 MW galios saulės elektrinių parkas pabaigtas statyti 2023-12-11 d.</a:t>
            </a:r>
          </a:p>
        </p:txBody>
      </p:sp>
    </p:spTree>
    <p:extLst>
      <p:ext uri="{BB962C8B-B14F-4D97-AF65-F5344CB8AC3E}">
        <p14:creationId xmlns:p14="http://schemas.microsoft.com/office/powerpoint/2010/main" val="2178590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s 6">
            <a:extLst>
              <a:ext uri="{FF2B5EF4-FFF2-40B4-BE49-F238E27FC236}">
                <a16:creationId xmlns:a16="http://schemas.microsoft.com/office/drawing/2014/main" id="{A5E9B13B-0FEB-AB0C-0F89-0C23102F2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023" y="0"/>
            <a:ext cx="4620270" cy="6124862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3289FDF1-0B5C-3268-F109-2B8DEE0D8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48" y="0"/>
            <a:ext cx="4629796" cy="61248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1A3EC9-6C0C-6AC6-1123-076E24BD8574}"/>
              </a:ext>
            </a:extLst>
          </p:cNvPr>
          <p:cNvSpPr txBox="1"/>
          <p:nvPr/>
        </p:nvSpPr>
        <p:spPr>
          <a:xfrm>
            <a:off x="1576875" y="6124862"/>
            <a:ext cx="871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2024-05-24 gauti VERT leidimai gaminti elektros energiją </a:t>
            </a:r>
          </a:p>
        </p:txBody>
      </p:sp>
    </p:spTree>
    <p:extLst>
      <p:ext uri="{BB962C8B-B14F-4D97-AF65-F5344CB8AC3E}">
        <p14:creationId xmlns:p14="http://schemas.microsoft.com/office/powerpoint/2010/main" val="1382568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48F96D-E5FD-E220-B338-90CFDFBA42EF}"/>
              </a:ext>
            </a:extLst>
          </p:cNvPr>
          <p:cNvSpPr txBox="1"/>
          <p:nvPr/>
        </p:nvSpPr>
        <p:spPr>
          <a:xfrm>
            <a:off x="531844" y="1352939"/>
            <a:ext cx="110754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8000" b="1" dirty="0"/>
              <a:t>Pagrindiniai duomenys </a:t>
            </a:r>
          </a:p>
          <a:p>
            <a:pPr algn="ctr"/>
            <a:r>
              <a:rPr lang="lt-LT" sz="8000" b="1" dirty="0"/>
              <a:t>apie įgyvendintą </a:t>
            </a:r>
          </a:p>
          <a:p>
            <a:pPr algn="ctr"/>
            <a:r>
              <a:rPr lang="lt-LT" sz="8000" b="1" dirty="0"/>
              <a:t>projektą</a:t>
            </a:r>
          </a:p>
        </p:txBody>
      </p:sp>
    </p:spTree>
    <p:extLst>
      <p:ext uri="{BB962C8B-B14F-4D97-AF65-F5344CB8AC3E}">
        <p14:creationId xmlns:p14="http://schemas.microsoft.com/office/powerpoint/2010/main" val="3674516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95C07F2C-6CEC-66CF-1999-983017ED2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59" y="1428672"/>
            <a:ext cx="11550281" cy="400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41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396E59-DF2A-F411-E536-80545A49BF25}"/>
              </a:ext>
            </a:extLst>
          </p:cNvPr>
          <p:cNvSpPr txBox="1"/>
          <p:nvPr/>
        </p:nvSpPr>
        <p:spPr>
          <a:xfrm>
            <a:off x="452534" y="0"/>
            <a:ext cx="7291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/>
              <a:t>SAULĖS PARKO GALIŲ PRISKYRIMAS ĮSTAIGOMS</a:t>
            </a:r>
          </a:p>
        </p:txBody>
      </p:sp>
      <p:graphicFrame>
        <p:nvGraphicFramePr>
          <p:cNvPr id="5" name="Lentelė 4">
            <a:extLst>
              <a:ext uri="{FF2B5EF4-FFF2-40B4-BE49-F238E27FC236}">
                <a16:creationId xmlns:a16="http://schemas.microsoft.com/office/drawing/2014/main" id="{D3970FBE-4718-AE8A-903A-8C1FF6ED7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396747"/>
              </p:ext>
            </p:extLst>
          </p:nvPr>
        </p:nvGraphicFramePr>
        <p:xfrm>
          <a:off x="452534" y="458252"/>
          <a:ext cx="8798766" cy="5797939"/>
        </p:xfrm>
        <a:graphic>
          <a:graphicData uri="http://schemas.openxmlformats.org/drawingml/2006/table">
            <a:tbl>
              <a:tblPr/>
              <a:tblGrid>
                <a:gridCol w="456338">
                  <a:extLst>
                    <a:ext uri="{9D8B030D-6E8A-4147-A177-3AD203B41FA5}">
                      <a16:colId xmlns:a16="http://schemas.microsoft.com/office/drawing/2014/main" val="3808197615"/>
                    </a:ext>
                  </a:extLst>
                </a:gridCol>
                <a:gridCol w="770070">
                  <a:extLst>
                    <a:ext uri="{9D8B030D-6E8A-4147-A177-3AD203B41FA5}">
                      <a16:colId xmlns:a16="http://schemas.microsoft.com/office/drawing/2014/main" val="1016242100"/>
                    </a:ext>
                  </a:extLst>
                </a:gridCol>
                <a:gridCol w="2592438">
                  <a:extLst>
                    <a:ext uri="{9D8B030D-6E8A-4147-A177-3AD203B41FA5}">
                      <a16:colId xmlns:a16="http://schemas.microsoft.com/office/drawing/2014/main" val="973881223"/>
                    </a:ext>
                  </a:extLst>
                </a:gridCol>
                <a:gridCol w="512792">
                  <a:extLst>
                    <a:ext uri="{9D8B030D-6E8A-4147-A177-3AD203B41FA5}">
                      <a16:colId xmlns:a16="http://schemas.microsoft.com/office/drawing/2014/main" val="3345103134"/>
                    </a:ext>
                  </a:extLst>
                </a:gridCol>
                <a:gridCol w="974834">
                  <a:extLst>
                    <a:ext uri="{9D8B030D-6E8A-4147-A177-3AD203B41FA5}">
                      <a16:colId xmlns:a16="http://schemas.microsoft.com/office/drawing/2014/main" val="2933722375"/>
                    </a:ext>
                  </a:extLst>
                </a:gridCol>
                <a:gridCol w="1478556">
                  <a:extLst>
                    <a:ext uri="{9D8B030D-6E8A-4147-A177-3AD203B41FA5}">
                      <a16:colId xmlns:a16="http://schemas.microsoft.com/office/drawing/2014/main" val="3387645703"/>
                    </a:ext>
                  </a:extLst>
                </a:gridCol>
                <a:gridCol w="2013738">
                  <a:extLst>
                    <a:ext uri="{9D8B030D-6E8A-4147-A177-3AD203B41FA5}">
                      <a16:colId xmlns:a16="http://schemas.microsoft.com/office/drawing/2014/main" val="1202338482"/>
                    </a:ext>
                  </a:extLst>
                </a:gridCol>
              </a:tblGrid>
              <a:tr h="737444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05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Eil. Nr.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05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Kodas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05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Įmonės pavadinimas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05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 kW poreikis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05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Bendra projekto vertė, Eur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ES (APVA) finansuojamos lėšos, Eur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05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Savivaldybės biudžeto lėšos, Eur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216750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190341625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Antano Smetonos gimnazija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87,21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100 684,75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69 223,81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31 460,94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569032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190324661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vaikų lopšelis-darželis ,,Vaikystė"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30 894,67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21 241,02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9 653,65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4853665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190343829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rajono Deltuvos pagrindinė mokykla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37,61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43 421,09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29 853,31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13 567,78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727721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190342499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</a:t>
                      </a:r>
                      <a:r>
                        <a:rPr lang="lt-LT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Dukstynos</a:t>
                      </a:r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pagrindinė mokykla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60,46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69 801,63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47 990,73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21 810,90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6403"/>
                  </a:ext>
                </a:extLst>
              </a:tr>
              <a:tr h="120340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190341397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Jono Basanavičiaus gimnazija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58 094,90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39 942,00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18 152,90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861219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190346558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kraštotyros muziejus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197,97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228 558,19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157 140,66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71 417,53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746866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190351690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kultūros centras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93,24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107 646,44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74 010,18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33 636,26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845145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195005532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švietimo pagalbos tarnyba     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12 699,60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8 731,36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3 968,24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804167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302541858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meno mokykla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31 749,00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21 828,40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9 920,60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234507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300123034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socialinių paslaugų centras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50 971,58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35 044,50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15 927,08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0878000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190340861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Pašilės progimnazija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38 318,16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26 344,89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11 973,27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962780"/>
                  </a:ext>
                </a:extLst>
              </a:tr>
              <a:tr h="46064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290346210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rajono savivaldybės Vlado Šlaito viešoji biblioteka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32,60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37 637,00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25 876,58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11 760,42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551857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190341810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Senamiesčio progimnazija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72,35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83 528,74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57 428,54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26 100,20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262994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290342870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rajono Siesikų pagrindinė mokykla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62,35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71 983,65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49 490,94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22 492,71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294754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302297514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sporto centras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144,10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166 364,78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114 380,81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51 983,97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1517360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190342531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„Šilo“ progimnazija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101,64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117 344,32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80 677,77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36 666,55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715207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190343067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rajono Taujėnų gimnazija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57,71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66 626,73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45 807,89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20 818,84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34430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283106460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rajono savivaldybės priešgaisrinė tarnyba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21 358,42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14 684,56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6 673,86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401890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190342150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Užupio pagrindinė mokykla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66,21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76 440,05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52 554,85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23 885,20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470150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190323940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vaikų lopšelis-darželis ,,Buratinas“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32 326,26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22 225,28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10 100,98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869712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190324095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vaikų lopšelis-darželis ,,Eglutė“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62,16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71 764,29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49 340,12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22 424,17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929170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190324138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vaikų lopšelis-darželis ,,Nykštukas“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43,53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50 255,79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34 552,37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15 703,41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3701936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190324476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vaikų lopšelis-darželis ,,Saulutė“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28 400,93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19 526,50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8 874,43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499654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190325044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vaikų lopšelis-darželis ,,Žiogelis“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34 519,83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23 733,42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10 786,40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6139156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190343448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r. Veprių mokykla-daugiafunkcis centras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111,71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128 970,22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88 670,93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40 299,29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533970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190343590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rajono Vidiškių pagrindinė mokykla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43 871,35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30 162,88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13 708,47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033234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190343786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rajono Želvos gimnazija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40 754,17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28 019,73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12 734,45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266891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302298267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rajono savivaldybės visuomenės sveikatos biuras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35 558,88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24 447,81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11 111,08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9842528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302849927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„Ryto“ specialioji mokykla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56 120,69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38 584,67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17 536,02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771422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190990058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globos centras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48 397,03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33 274,42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15 122,61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1957351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182935350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Viešoji įstaiga Ukmergės ligoninė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490,00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565 709,51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388 942,40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176 767,11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6731151"/>
                  </a:ext>
                </a:extLst>
              </a:tr>
              <a:tr h="140894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182934444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Viešoji įstaiga Ukmergės pirminės sveikatos priežiūros centras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188,09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217 151,64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149 298,32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67 853,32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787855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188752174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Ukmergės rajono savivaldybės administracija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1 144,70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1 321 566,68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908 617,07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412 949,61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440375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301707889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Viešoji įstaiga Jaunimo laisvalaikio centras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19 626,66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13 493,92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6 132,74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5446041"/>
                  </a:ext>
                </a:extLst>
              </a:tr>
              <a:tr h="138271"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304430479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Viešoji įstaiga Ukmergės šeimos centras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3 809,88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2 619,41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1 190,47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055409"/>
                  </a:ext>
                </a:extLst>
              </a:tr>
              <a:tr h="251089">
                <a:tc>
                  <a:txBody>
                    <a:bodyPr/>
                    <a:lstStyle/>
                    <a:p>
                      <a:pPr algn="l" fontAlgn="b"/>
                      <a:endParaRPr lang="lt-LT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lt-LT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lt-LT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3 562,49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4 112 927,49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2 827 762,05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1 285 165,44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4751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BB0B20B-DCBE-262A-493A-4AE79E4C8F79}"/>
              </a:ext>
            </a:extLst>
          </p:cNvPr>
          <p:cNvSpPr txBox="1"/>
          <p:nvPr/>
        </p:nvSpPr>
        <p:spPr>
          <a:xfrm>
            <a:off x="452534" y="6256191"/>
            <a:ext cx="913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i="1" dirty="0"/>
              <a:t>Pastaba: Visoms įstaigoms suteiktas elektros energiją gaminančio vartotojo statusas</a:t>
            </a:r>
            <a:r>
              <a:rPr lang="lt-LT" dirty="0"/>
              <a:t>.</a:t>
            </a:r>
          </a:p>
        </p:txBody>
      </p:sp>
      <p:sp>
        <p:nvSpPr>
          <p:cNvPr id="7" name="Ovalas 6">
            <a:extLst>
              <a:ext uri="{FF2B5EF4-FFF2-40B4-BE49-F238E27FC236}">
                <a16:creationId xmlns:a16="http://schemas.microsoft.com/office/drawing/2014/main" id="{BF0CB9CE-6FBD-918A-7C75-0F83769BF6CD}"/>
              </a:ext>
            </a:extLst>
          </p:cNvPr>
          <p:cNvSpPr/>
          <p:nvPr/>
        </p:nvSpPr>
        <p:spPr>
          <a:xfrm>
            <a:off x="4226767" y="6036932"/>
            <a:ext cx="559837" cy="21925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Ovalas 7">
            <a:extLst>
              <a:ext uri="{FF2B5EF4-FFF2-40B4-BE49-F238E27FC236}">
                <a16:creationId xmlns:a16="http://schemas.microsoft.com/office/drawing/2014/main" id="{D0CB24D2-2A9C-9475-B77B-F1E47D082EB4}"/>
              </a:ext>
            </a:extLst>
          </p:cNvPr>
          <p:cNvSpPr/>
          <p:nvPr/>
        </p:nvSpPr>
        <p:spPr>
          <a:xfrm>
            <a:off x="4851917" y="6036932"/>
            <a:ext cx="867747" cy="22158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Ovalas 8">
            <a:extLst>
              <a:ext uri="{FF2B5EF4-FFF2-40B4-BE49-F238E27FC236}">
                <a16:creationId xmlns:a16="http://schemas.microsoft.com/office/drawing/2014/main" id="{CAA7696D-F8A7-D103-DB0D-87F0D032499D}"/>
              </a:ext>
            </a:extLst>
          </p:cNvPr>
          <p:cNvSpPr/>
          <p:nvPr/>
        </p:nvSpPr>
        <p:spPr>
          <a:xfrm>
            <a:off x="5999584" y="6034604"/>
            <a:ext cx="1156996" cy="22158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id="{BD096E3F-62FA-B366-59F5-CCD3DF4C615D}"/>
              </a:ext>
            </a:extLst>
          </p:cNvPr>
          <p:cNvSpPr/>
          <p:nvPr/>
        </p:nvSpPr>
        <p:spPr>
          <a:xfrm>
            <a:off x="7660433" y="6041586"/>
            <a:ext cx="1156996" cy="21925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94661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9054D6-9305-A86B-906C-24A77118A31C}"/>
              </a:ext>
            </a:extLst>
          </p:cNvPr>
          <p:cNvSpPr txBox="1"/>
          <p:nvPr/>
        </p:nvSpPr>
        <p:spPr>
          <a:xfrm>
            <a:off x="559837" y="382555"/>
            <a:ext cx="109448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u="sng" dirty="0"/>
              <a:t>KUO UNIKALUS ĮGYVENDINTAS PROJEKTAS ?</a:t>
            </a:r>
          </a:p>
          <a:p>
            <a:pPr algn="just"/>
            <a:endParaRPr lang="lt-LT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2000" dirty="0"/>
              <a:t> Saulės elektrinių parką įrengė savivaldybės valdoma įmonė UAB „Ukmergės šiluma“ kartu su partneriu UAB „</a:t>
            </a:r>
            <a:r>
              <a:rPr lang="lt-LT" sz="2000" dirty="0" err="1"/>
              <a:t>Ignitis</a:t>
            </a:r>
            <a:r>
              <a:rPr lang="lt-LT" sz="2000" dirty="0"/>
              <a:t>“. Saulės parko priežiūrą 25 metus atliks UAB „Ukmergės šiluma“.</a:t>
            </a:r>
          </a:p>
          <a:p>
            <a:pPr algn="just"/>
            <a:endParaRPr lang="lt-LT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2000" dirty="0"/>
              <a:t> Projekto paramos intensyvumas – 68 </a:t>
            </a:r>
            <a:r>
              <a:rPr lang="en-US" sz="2000" dirty="0"/>
              <a:t>%</a:t>
            </a:r>
            <a:r>
              <a:rPr lang="lt-LT" sz="2000" dirty="0"/>
              <a:t>.</a:t>
            </a:r>
          </a:p>
          <a:p>
            <a:pPr algn="just"/>
            <a:endParaRPr lang="lt-LT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2000" dirty="0"/>
              <a:t> Žalioji elektros energija iš nuosavo saulės elektrinių parko tiekiama </a:t>
            </a:r>
            <a:r>
              <a:rPr lang="lt-LT" sz="2000" u="sng" dirty="0"/>
              <a:t>visoms</a:t>
            </a:r>
            <a:r>
              <a:rPr lang="lt-LT" sz="2000" dirty="0"/>
              <a:t> Ukmergės savivaldybės biudžetinėms, viešosioms įstaigoms bei seniūnijoms, viso – 313 objektų.</a:t>
            </a:r>
          </a:p>
          <a:p>
            <a:pPr algn="just"/>
            <a:endParaRPr lang="lt-LT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2000" dirty="0"/>
              <a:t> Saulės elektrinių parkas per metus pagamins apie 3 600 000 kWh ir padengs apie 80</a:t>
            </a:r>
            <a:r>
              <a:rPr lang="en-US" sz="2000" dirty="0"/>
              <a:t> %</a:t>
            </a:r>
            <a:r>
              <a:rPr lang="lt-LT" sz="2000" dirty="0"/>
              <a:t> viso Ukmergės rajono savivaldybės viešojo sektoriaus elektros energijos poreikio.</a:t>
            </a:r>
          </a:p>
          <a:p>
            <a:pPr algn="just"/>
            <a:endParaRPr lang="lt-LT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2000" dirty="0"/>
              <a:t> Tai didžiausias (3,6 MW) savivaldybės iniciatyva įrengtas bei pačios savivaldybės valdomas saulės elektrinių parkas Lietuvoje.</a:t>
            </a:r>
          </a:p>
          <a:p>
            <a:pPr algn="just"/>
            <a:endParaRPr lang="lt-LT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2000" dirty="0"/>
              <a:t> Savivaldybės nuosavo kapitalo atsiperkamumas šiame objekte – 4 metai.</a:t>
            </a:r>
          </a:p>
        </p:txBody>
      </p:sp>
    </p:spTree>
    <p:extLst>
      <p:ext uri="{BB962C8B-B14F-4D97-AF65-F5344CB8AC3E}">
        <p14:creationId xmlns:p14="http://schemas.microsoft.com/office/powerpoint/2010/main" val="1393397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D1DBAA-2345-9ED0-044E-A4A2A7159A50}"/>
              </a:ext>
            </a:extLst>
          </p:cNvPr>
          <p:cNvSpPr txBox="1"/>
          <p:nvPr/>
        </p:nvSpPr>
        <p:spPr>
          <a:xfrm>
            <a:off x="251927" y="354563"/>
            <a:ext cx="956387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u="sng" dirty="0"/>
              <a:t>PAGRINDINIAI PROJEKTO VYKDYTOJAI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 marL="742950" indent="-742950" algn="just">
              <a:buFont typeface="+mj-lt"/>
              <a:buAutoNum type="arabicPeriod"/>
            </a:pPr>
            <a:r>
              <a:rPr lang="lt-LT" sz="3600" dirty="0"/>
              <a:t> Ukmergės rajono savivaldybė </a:t>
            </a:r>
          </a:p>
          <a:p>
            <a:pPr marL="742950" indent="-742950" algn="just">
              <a:buFont typeface="+mj-lt"/>
              <a:buAutoNum type="arabicPeriod"/>
            </a:pPr>
            <a:endParaRPr lang="lt-LT" sz="3600" dirty="0"/>
          </a:p>
          <a:p>
            <a:pPr marL="742950" indent="-742950" algn="just">
              <a:buFont typeface="+mj-lt"/>
              <a:buAutoNum type="arabicPeriod"/>
            </a:pPr>
            <a:r>
              <a:rPr lang="lt-LT" sz="3600" dirty="0"/>
              <a:t> UAB „Ukmergės šiluma“</a:t>
            </a:r>
          </a:p>
          <a:p>
            <a:pPr marL="742950" indent="-742950" algn="just">
              <a:buFont typeface="+mj-lt"/>
              <a:buAutoNum type="arabicPeriod"/>
            </a:pPr>
            <a:endParaRPr lang="lt-LT" sz="3600" dirty="0"/>
          </a:p>
          <a:p>
            <a:pPr marL="742950" indent="-742950" algn="just">
              <a:buFont typeface="+mj-lt"/>
              <a:buAutoNum type="arabicPeriod"/>
            </a:pPr>
            <a:r>
              <a:rPr lang="lt-LT" sz="3600" dirty="0"/>
              <a:t> UAB „</a:t>
            </a:r>
            <a:r>
              <a:rPr lang="lt-LT" sz="3600" dirty="0" err="1"/>
              <a:t>Ignitis</a:t>
            </a:r>
            <a:r>
              <a:rPr lang="lt-LT" sz="3600" dirty="0"/>
              <a:t>“ </a:t>
            </a: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225B2857-78FD-0FF3-2704-491B8E8B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741" y="3114881"/>
            <a:ext cx="1001155" cy="810159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9A9BFDAD-33C0-38D2-D0F2-6755FD8B0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861" y="1597566"/>
            <a:ext cx="660918" cy="793102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E1989C6-99FE-1153-FAA9-B3E9C9B1A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4879" y="4163262"/>
            <a:ext cx="1739397" cy="899404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99CA13B7-39FC-5510-077B-710C154CEC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0852" y="2385347"/>
            <a:ext cx="816935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85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97E831-9E24-C18D-2989-52C5A3B9E658}"/>
              </a:ext>
            </a:extLst>
          </p:cNvPr>
          <p:cNvSpPr txBox="1"/>
          <p:nvPr/>
        </p:nvSpPr>
        <p:spPr>
          <a:xfrm>
            <a:off x="1212979" y="671804"/>
            <a:ext cx="1062756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/>
              <a:t>     </a:t>
            </a:r>
            <a:r>
              <a:rPr lang="lt-LT" sz="4000" b="1" u="sng" dirty="0"/>
              <a:t>KITI PROJEKTO DALYVIAI</a:t>
            </a:r>
          </a:p>
          <a:p>
            <a:endParaRPr lang="lt-LT" dirty="0"/>
          </a:p>
          <a:p>
            <a:endParaRPr lang="lt-LT" dirty="0"/>
          </a:p>
          <a:p>
            <a:pPr marL="457200" indent="-457200">
              <a:buFont typeface="+mj-lt"/>
              <a:buAutoNum type="arabicPeriod"/>
            </a:pPr>
            <a:r>
              <a:rPr lang="lt-LT" sz="2000" dirty="0"/>
              <a:t>Projekto konsultantai – UAB „</a:t>
            </a:r>
            <a:r>
              <a:rPr lang="lt-LT" sz="2000" dirty="0" err="1"/>
              <a:t>Telepartner</a:t>
            </a:r>
            <a:r>
              <a:rPr lang="lt-LT" sz="2000" dirty="0"/>
              <a:t>“.</a:t>
            </a:r>
          </a:p>
          <a:p>
            <a:pPr marL="457200" indent="-457200">
              <a:buFont typeface="+mj-lt"/>
              <a:buAutoNum type="arabicPeriod"/>
            </a:pPr>
            <a:endParaRPr lang="lt-LT" sz="2000" dirty="0"/>
          </a:p>
          <a:p>
            <a:pPr marL="457200" indent="-457200">
              <a:buFont typeface="+mj-lt"/>
              <a:buAutoNum type="arabicPeriod"/>
            </a:pPr>
            <a:r>
              <a:rPr lang="lt-LT" sz="2000" dirty="0"/>
              <a:t>Statybos subrangovas – UAB „</a:t>
            </a:r>
            <a:r>
              <a:rPr lang="lt-LT" sz="2000" dirty="0" err="1"/>
              <a:t>Transventa</a:t>
            </a:r>
            <a:r>
              <a:rPr lang="lt-LT" sz="2000" dirty="0"/>
              <a:t> </a:t>
            </a:r>
            <a:r>
              <a:rPr lang="lt-LT" sz="2000" dirty="0" err="1"/>
              <a:t>solar</a:t>
            </a:r>
            <a:r>
              <a:rPr lang="lt-LT" sz="2000" dirty="0"/>
              <a:t>“.</a:t>
            </a:r>
          </a:p>
          <a:p>
            <a:pPr marL="457200" indent="-457200">
              <a:buFont typeface="+mj-lt"/>
              <a:buAutoNum type="arabicPeriod"/>
            </a:pPr>
            <a:endParaRPr lang="lt-LT" sz="2000" dirty="0"/>
          </a:p>
          <a:p>
            <a:pPr marL="457200" indent="-457200">
              <a:buFont typeface="+mj-lt"/>
              <a:buAutoNum type="arabicPeriod"/>
            </a:pPr>
            <a:r>
              <a:rPr lang="lt-LT" sz="2000" dirty="0"/>
              <a:t>Energijos skirstymo operatorius (ESO).</a:t>
            </a:r>
          </a:p>
          <a:p>
            <a:pPr marL="457200" indent="-457200">
              <a:buFont typeface="+mj-lt"/>
              <a:buAutoNum type="arabicPeriod"/>
            </a:pPr>
            <a:endParaRPr lang="lt-LT" sz="2000" dirty="0"/>
          </a:p>
          <a:p>
            <a:pPr marL="457200" indent="-457200">
              <a:buFont typeface="+mj-lt"/>
              <a:buAutoNum type="arabicPeriod"/>
            </a:pPr>
            <a:r>
              <a:rPr lang="lt-LT" sz="2000" dirty="0"/>
              <a:t>Valstybinė energetikos reguliavimo taryba (VERT).</a:t>
            </a:r>
          </a:p>
          <a:p>
            <a:pPr marL="457200" indent="-457200">
              <a:buFont typeface="+mj-lt"/>
              <a:buAutoNum type="arabicPeriod"/>
            </a:pPr>
            <a:endParaRPr lang="lt-LT" sz="2000" dirty="0"/>
          </a:p>
          <a:p>
            <a:pPr marL="457200" indent="-457200">
              <a:buFont typeface="+mj-lt"/>
              <a:buAutoNum type="arabicPeriod"/>
            </a:pPr>
            <a:r>
              <a:rPr lang="lt-LT" sz="2000" dirty="0"/>
              <a:t>Aplinkos projektų valdymo agentūra (APVA).</a:t>
            </a:r>
          </a:p>
          <a:p>
            <a:pPr marL="457200" indent="-457200">
              <a:buFont typeface="+mj-lt"/>
              <a:buAutoNum type="arabicPeriod"/>
            </a:pPr>
            <a:endParaRPr lang="lt-LT" sz="2000" dirty="0"/>
          </a:p>
          <a:p>
            <a:pPr marL="457200" indent="-457200">
              <a:buFont typeface="+mj-lt"/>
              <a:buAutoNum type="arabicPeriod"/>
            </a:pPr>
            <a:r>
              <a:rPr lang="lt-LT" sz="2000" dirty="0"/>
              <a:t>Visos Ukmergės rajono savivaldybės viešosios, biudžetinės įstaigos bei seniūnijos.</a:t>
            </a:r>
          </a:p>
        </p:txBody>
      </p:sp>
    </p:spTree>
    <p:extLst>
      <p:ext uri="{BB962C8B-B14F-4D97-AF65-F5344CB8AC3E}">
        <p14:creationId xmlns:p14="http://schemas.microsoft.com/office/powerpoint/2010/main" val="3047136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09CA51-1438-3C0A-75A9-28ACFB5141E3}"/>
              </a:ext>
            </a:extLst>
          </p:cNvPr>
          <p:cNvSpPr txBox="1"/>
          <p:nvPr/>
        </p:nvSpPr>
        <p:spPr>
          <a:xfrm>
            <a:off x="233265" y="1530220"/>
            <a:ext cx="988111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b="1" dirty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DĖKOJAME</a:t>
            </a:r>
          </a:p>
          <a:p>
            <a:pPr algn="ctr"/>
            <a:endParaRPr lang="lt-LT" sz="3200" b="1" dirty="0"/>
          </a:p>
          <a:p>
            <a:pPr algn="ctr"/>
            <a:r>
              <a:rPr lang="lt-LT" sz="5400" b="1" i="1" dirty="0"/>
              <a:t>VISIEMS, KŪRUSIEMS DAR VIENĄ SĖKMĖS ISTORIJĄ MŪSŲ ŠALYJE</a:t>
            </a:r>
          </a:p>
          <a:p>
            <a:pPr algn="ctr"/>
            <a:endParaRPr lang="lt-LT" sz="5400" b="1" i="1" dirty="0"/>
          </a:p>
          <a:p>
            <a:pPr algn="ctr"/>
            <a:r>
              <a:rPr lang="lt-LT" sz="2400" b="1" i="1" dirty="0"/>
              <a:t>2024-06-12</a:t>
            </a:r>
          </a:p>
        </p:txBody>
      </p:sp>
    </p:spTree>
    <p:extLst>
      <p:ext uri="{BB962C8B-B14F-4D97-AF65-F5344CB8AC3E}">
        <p14:creationId xmlns:p14="http://schemas.microsoft.com/office/powerpoint/2010/main" val="4170840948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631</TotalTime>
  <Words>874</Words>
  <Application>Microsoft Office PowerPoint</Application>
  <PresentationFormat>Plačiaekranė</PresentationFormat>
  <Paragraphs>318</Paragraphs>
  <Slides>19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5" baseType="lpstr">
      <vt:lpstr>Arial</vt:lpstr>
      <vt:lpstr>Calibri</vt:lpstr>
      <vt:lpstr>Trebuchet MS</vt:lpstr>
      <vt:lpstr>Wingdings</vt:lpstr>
      <vt:lpstr>Wingdings 3</vt:lpstr>
      <vt:lpstr>Briaunota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Gintarė Strumilienė</dc:creator>
  <cp:lastModifiedBy>Gintarė Strumilienė</cp:lastModifiedBy>
  <cp:revision>129</cp:revision>
  <cp:lastPrinted>2024-06-11T06:13:32Z</cp:lastPrinted>
  <dcterms:created xsi:type="dcterms:W3CDTF">2024-06-10T05:13:32Z</dcterms:created>
  <dcterms:modified xsi:type="dcterms:W3CDTF">2024-06-11T09:30:28Z</dcterms:modified>
</cp:coreProperties>
</file>