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67" r:id="rId14"/>
    <p:sldId id="270" r:id="rId1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E62"/>
    <a:srgbClr val="FFEF50"/>
    <a:srgbClr val="233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94845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4891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067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0194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6064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1194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9208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289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409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257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960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738C3-2F50-4F00-97A8-A7B14D25D34B}" type="datetimeFigureOut">
              <a:rPr lang="lt-LT" smtClean="0"/>
              <a:t>2022-03-29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EA63C-E83C-4FFE-8691-6905C27E81E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0960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551793" y="1986455"/>
            <a:ext cx="8481848" cy="2412124"/>
          </a:xfrm>
        </p:spPr>
        <p:txBody>
          <a:bodyPr>
            <a:normAutofit/>
          </a:bodyPr>
          <a:lstStyle/>
          <a:p>
            <a:pPr algn="l"/>
            <a:r>
              <a:rPr lang="lt-LT" sz="8000" b="1" dirty="0">
                <a:solidFill>
                  <a:schemeClr val="bg1"/>
                </a:solidFill>
                <a:latin typeface="Manrope" pitchFamily="2" charset="0"/>
              </a:rPr>
              <a:t>UKMERGĖS</a:t>
            </a:r>
            <a:r>
              <a:rPr lang="lt-LT" b="1" dirty="0">
                <a:solidFill>
                  <a:schemeClr val="bg1"/>
                </a:solidFill>
                <a:latin typeface="Manrope" pitchFamily="2" charset="0"/>
              </a:rPr>
              <a:t> </a:t>
            </a:r>
            <a:br>
              <a:rPr lang="lt-LT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5000" b="1" dirty="0">
                <a:solidFill>
                  <a:schemeClr val="bg1"/>
                </a:solidFill>
                <a:latin typeface="Manrope" pitchFamily="2" charset="0"/>
              </a:rPr>
              <a:t>RAJONO SAVIVALDYBĖ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51793" y="5139560"/>
            <a:ext cx="4403834" cy="1229710"/>
          </a:xfrm>
        </p:spPr>
        <p:txBody>
          <a:bodyPr/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Manrope" pitchFamily="2" charset="0"/>
              </a:rPr>
              <a:t>2021 m. </a:t>
            </a:r>
            <a:r>
              <a:rPr lang="lt-LT" b="1" dirty="0">
                <a:solidFill>
                  <a:schemeClr val="bg1"/>
                </a:solidFill>
                <a:latin typeface="Manrope" pitchFamily="2" charset="0"/>
              </a:rPr>
              <a:t>kovo</a:t>
            </a:r>
            <a:r>
              <a:rPr lang="en-GB" b="1" dirty="0">
                <a:solidFill>
                  <a:schemeClr val="bg1"/>
                </a:solidFill>
                <a:latin typeface="Manrope" pitchFamily="2" charset="0"/>
              </a:rPr>
              <a:t> </a:t>
            </a:r>
            <a:r>
              <a:rPr lang="lt-LT" b="1" dirty="0">
                <a:solidFill>
                  <a:schemeClr val="bg1"/>
                </a:solidFill>
                <a:latin typeface="Manrope" pitchFamily="2" charset="0"/>
              </a:rPr>
              <a:t>31</a:t>
            </a:r>
            <a:r>
              <a:rPr lang="en-GB" b="1" dirty="0">
                <a:solidFill>
                  <a:schemeClr val="bg1"/>
                </a:solidFill>
                <a:latin typeface="Manrope" pitchFamily="2" charset="0"/>
              </a:rPr>
              <a:t> d.</a:t>
            </a:r>
            <a:endParaRPr lang="lt-LT" b="1" dirty="0">
              <a:solidFill>
                <a:schemeClr val="bg1"/>
              </a:solidFill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3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7EAB0024-0527-4465-9833-B2F7F1B1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749" y="1128910"/>
            <a:ext cx="3956647" cy="3950550"/>
          </a:xfrm>
          <a:prstGeom prst="rect">
            <a:avLst/>
          </a:prstGeom>
        </p:spPr>
      </p:pic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159487" y="365124"/>
            <a:ext cx="3274827" cy="3195419"/>
          </a:xfrm>
        </p:spPr>
        <p:txBody>
          <a:bodyPr>
            <a:normAutofit fontScale="90000"/>
          </a:bodyPr>
          <a:lstStyle/>
          <a:p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Kultūra</a:t>
            </a: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*</a:t>
            </a:r>
            <a:r>
              <a:rPr lang="lt-LT" dirty="0"/>
              <a:t> </a:t>
            </a:r>
            <a:r>
              <a:rPr lang="lt-LT" sz="2800" b="1" dirty="0">
                <a:solidFill>
                  <a:schemeClr val="bg1"/>
                </a:solidFill>
              </a:rPr>
              <a:t>Rimantas Zinkevičius pripažintas geriausiu 2021 m. tautodailininku</a:t>
            </a: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* Ukmergiškių bibliotekininkių komanda - geriausia Vilniaus regione</a:t>
            </a:r>
            <a:br>
              <a:rPr lang="lt-LT" dirty="0"/>
            </a:br>
            <a:br>
              <a:rPr lang="lt-LT" dirty="0"/>
            </a:br>
            <a:br>
              <a:rPr lang="fi-FI" sz="2800" b="1" dirty="0">
                <a:solidFill>
                  <a:schemeClr val="bg1"/>
                </a:solidFill>
                <a:latin typeface="Manrope" pitchFamily="2" charset="0"/>
              </a:rPr>
            </a:br>
            <a:endParaRPr lang="lt-LT" sz="2400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9" name="Turinio vietos rezervavimo ženklas 1"/>
          <p:cNvSpPr txBox="1">
            <a:spLocks/>
          </p:cNvSpPr>
          <p:nvPr/>
        </p:nvSpPr>
        <p:spPr>
          <a:xfrm>
            <a:off x="7205496" y="3428999"/>
            <a:ext cx="2971800" cy="239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dirty="0"/>
          </a:p>
        </p:txBody>
      </p:sp>
      <p:pic>
        <p:nvPicPr>
          <p:cNvPr id="14" name="Turinio vietos rezervavimo ženklas 13">
            <a:extLst>
              <a:ext uri="{FF2B5EF4-FFF2-40B4-BE49-F238E27FC236}">
                <a16:creationId xmlns:a16="http://schemas.microsoft.com/office/drawing/2014/main" id="{2EB2F2AA-5151-417D-AE54-2D7D9FF7C3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2279" y="431278"/>
            <a:ext cx="4098924" cy="299772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124E284E-01E2-4852-A1B9-9112D4425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267" y="3753814"/>
            <a:ext cx="4172936" cy="2329569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A78AEC64-D88F-44D1-914E-BE979BB8F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064" y="3753814"/>
            <a:ext cx="3274828" cy="239502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223432C5-104F-4F9A-9658-5D54D88F0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62" y="3753814"/>
            <a:ext cx="3274827" cy="239502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2860B0C8-829E-4E54-B7D3-209A3F02B0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774" y="434674"/>
            <a:ext cx="3899114" cy="3062199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9116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98535" cy="6127750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Sportas</a:t>
            </a: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500" b="1" dirty="0">
                <a:solidFill>
                  <a:schemeClr val="bg1"/>
                </a:solidFill>
                <a:latin typeface="Manrope" pitchFamily="2" charset="0"/>
              </a:rPr>
              <a:t>* </a:t>
            </a:r>
            <a:r>
              <a:rPr lang="lt-LT" sz="2500" b="1" dirty="0">
                <a:solidFill>
                  <a:schemeClr val="bg1"/>
                </a:solidFill>
              </a:rPr>
              <a:t>2021 m. įgyvendintas projektas „Mažųjų judėjimo džiaugsmas“</a:t>
            </a:r>
            <a:br>
              <a:rPr lang="lt-LT" sz="2500" b="1" dirty="0">
                <a:solidFill>
                  <a:schemeClr val="bg1"/>
                </a:solidFill>
              </a:rPr>
            </a:b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 Projektas „Ukmergės sporto centro paslaugų plėtra“.</a:t>
            </a: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</a:t>
            </a:r>
            <a:r>
              <a:rPr lang="lt-LT" dirty="0"/>
              <a:t> </a:t>
            </a:r>
            <a:r>
              <a:rPr lang="lt-LT" sz="2500" b="1" dirty="0">
                <a:solidFill>
                  <a:schemeClr val="bg1"/>
                </a:solidFill>
              </a:rPr>
              <a:t>USC nuo 2021 m. rugsėjo 1 d. sukomplektuotos 47 mokomosios grupės, kurias lanko 704 auklėtiniai. </a:t>
            </a:r>
            <a:br>
              <a:rPr lang="lt-LT" sz="2500" b="1" dirty="0">
                <a:solidFill>
                  <a:schemeClr val="bg1"/>
                </a:solidFill>
              </a:rPr>
            </a:b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 Populiariausios sporto šakos: krepšinis, futbolas, </a:t>
            </a:r>
            <a:r>
              <a:rPr lang="lt-LT" sz="2500" b="1" dirty="0" err="1">
                <a:solidFill>
                  <a:schemeClr val="bg1"/>
                </a:solidFill>
              </a:rPr>
              <a:t>dziudo</a:t>
            </a:r>
            <a:br>
              <a:rPr lang="fi-FI" sz="2800" b="1" dirty="0">
                <a:solidFill>
                  <a:schemeClr val="bg1"/>
                </a:solidFill>
                <a:latin typeface="Manrope" pitchFamily="2" charset="0"/>
              </a:rPr>
            </a:br>
            <a:endParaRPr lang="lt-LT" sz="2400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9" name="Turinio vietos rezervavimo ženklas 1"/>
          <p:cNvSpPr txBox="1">
            <a:spLocks/>
          </p:cNvSpPr>
          <p:nvPr/>
        </p:nvSpPr>
        <p:spPr>
          <a:xfrm>
            <a:off x="7205496" y="3428999"/>
            <a:ext cx="2971800" cy="239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dirty="0"/>
          </a:p>
        </p:txBody>
      </p:sp>
      <p:pic>
        <p:nvPicPr>
          <p:cNvPr id="3" name="Turinio vietos rezervavimo ženklas 2">
            <a:extLst>
              <a:ext uri="{FF2B5EF4-FFF2-40B4-BE49-F238E27FC236}">
                <a16:creationId xmlns:a16="http://schemas.microsoft.com/office/drawing/2014/main" id="{DB925EE6-3920-4DB5-9211-BA298E8D28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8321" y="365125"/>
            <a:ext cx="4201597" cy="2705625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8A1EEE1-033B-492D-BA38-020D04BA5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21" y="3420065"/>
            <a:ext cx="4201597" cy="3072810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253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202019" y="210167"/>
            <a:ext cx="11799335" cy="389676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lt-LT" sz="2800" b="1" dirty="0">
                <a:solidFill>
                  <a:schemeClr val="bg1"/>
                </a:solidFill>
                <a:latin typeface="Morope"/>
              </a:rPr>
            </a:br>
            <a:r>
              <a:rPr lang="lt-LT" sz="2800" b="1" dirty="0">
                <a:solidFill>
                  <a:schemeClr val="bg1"/>
                </a:solidFill>
                <a:latin typeface="Morope"/>
              </a:rPr>
              <a:t>Aplinka, infrastruktūra</a:t>
            </a:r>
            <a:br>
              <a:rPr lang="lt-LT" sz="2800" b="1" dirty="0">
                <a:solidFill>
                  <a:schemeClr val="bg1"/>
                </a:solidFill>
                <a:latin typeface="Morope"/>
              </a:rPr>
            </a:br>
            <a:r>
              <a:rPr lang="lt-LT" sz="2500" b="1" dirty="0">
                <a:solidFill>
                  <a:schemeClr val="bg1"/>
                </a:solidFill>
              </a:rPr>
              <a:t>* „Ukmergės miesto gatvių apšvietimo modernizavimas“</a:t>
            </a: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</a:t>
            </a:r>
            <a:r>
              <a:rPr lang="lt-LT" b="1" dirty="0"/>
              <a:t> </a:t>
            </a:r>
            <a:r>
              <a:rPr lang="lt-LT" sz="2500" b="1" dirty="0">
                <a:solidFill>
                  <a:schemeClr val="bg1"/>
                </a:solidFill>
              </a:rPr>
              <a:t>Gatvių rekonstravimas Ukmergės mieste II, III etapai</a:t>
            </a: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 </a:t>
            </a:r>
            <a:r>
              <a:rPr lang="lt-LT" sz="2600" b="1" dirty="0">
                <a:solidFill>
                  <a:schemeClr val="bg1"/>
                </a:solidFill>
              </a:rPr>
              <a:t>„Susisiekimo komunikacijų paskirties statinių Kauno g. ir Žiedo g. atkarpų rekonstrukcija, įrengiant žiedinę sankryžą, Ukmergės mieste“</a:t>
            </a:r>
            <a:br>
              <a:rPr lang="lt-LT" sz="2600" b="1" dirty="0">
                <a:solidFill>
                  <a:schemeClr val="bg1"/>
                </a:solidFill>
              </a:rPr>
            </a:br>
            <a:r>
              <a:rPr lang="lt-LT" sz="2600" b="1" dirty="0">
                <a:solidFill>
                  <a:schemeClr val="bg1"/>
                </a:solidFill>
              </a:rPr>
              <a:t>* Transporto infrastruktūros modernizavimas</a:t>
            </a:r>
            <a:br>
              <a:rPr lang="lt-LT" sz="2600" b="1" dirty="0">
                <a:solidFill>
                  <a:schemeClr val="bg1"/>
                </a:solidFill>
              </a:rPr>
            </a:br>
            <a:r>
              <a:rPr lang="lt-LT" sz="2600" b="1" dirty="0">
                <a:solidFill>
                  <a:schemeClr val="bg1"/>
                </a:solidFill>
              </a:rPr>
              <a:t>* Gyvenamosios aplinkos infrastruktūros įrengimas ir tvarkymas. Inžinerinių statinių daugiabučių gyvenamųjų namų kvartalų kiemuose statyba.</a:t>
            </a:r>
            <a:br>
              <a:rPr lang="lt-LT" sz="2600" b="1" dirty="0">
                <a:solidFill>
                  <a:schemeClr val="bg1"/>
                </a:solidFill>
              </a:rPr>
            </a:br>
            <a:endParaRPr lang="lt-LT" sz="2600" b="1" dirty="0">
              <a:solidFill>
                <a:schemeClr val="bg1"/>
              </a:solidFill>
            </a:endParaRPr>
          </a:p>
        </p:txBody>
      </p:sp>
      <p:sp>
        <p:nvSpPr>
          <p:cNvPr id="9" name="Turinio vietos rezervavimo ženklas 1"/>
          <p:cNvSpPr txBox="1">
            <a:spLocks/>
          </p:cNvSpPr>
          <p:nvPr/>
        </p:nvSpPr>
        <p:spPr>
          <a:xfrm>
            <a:off x="7188432" y="3163185"/>
            <a:ext cx="2971800" cy="239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209BC83-65D9-40FA-BEE6-65BD1FE97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35" y="4263656"/>
            <a:ext cx="3166930" cy="2316114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32CEB2A5-284C-4E28-BA46-1B91212E6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201" y="4252266"/>
            <a:ext cx="3191153" cy="2333829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C0A95F10-BCF6-45FF-9863-7334B1C9F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26" y="4312863"/>
            <a:ext cx="3099649" cy="2266908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E68ACB8-BC89-40A8-A883-9B3FB04FF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148" y="420011"/>
            <a:ext cx="3381226" cy="33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64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838200" y="368775"/>
            <a:ext cx="5140464" cy="4946979"/>
          </a:xfrm>
        </p:spPr>
        <p:txBody>
          <a:bodyPr>
            <a:normAutofit fontScale="90000"/>
          </a:bodyPr>
          <a:lstStyle/>
          <a:p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Viešinimas</a:t>
            </a: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* </a:t>
            </a:r>
            <a:r>
              <a:rPr lang="lt-LT" sz="2500" b="1" dirty="0">
                <a:solidFill>
                  <a:schemeClr val="bg1"/>
                </a:solidFill>
              </a:rPr>
              <a:t>Informavimas www.ukmerge.lt, „Facebook“, „YouTube, „Ukmergės žinios“, „Gimtoji žemė“ </a:t>
            </a:r>
            <a:br>
              <a:rPr lang="lt-LT" sz="2500" b="1" dirty="0">
                <a:solidFill>
                  <a:schemeClr val="bg1"/>
                </a:solidFill>
              </a:rPr>
            </a:b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 Per mėnesį parengiama apie 100 pranėšimų</a:t>
            </a:r>
            <a:br>
              <a:rPr lang="lt-LT" sz="2500" b="1" dirty="0">
                <a:solidFill>
                  <a:schemeClr val="bg1"/>
                </a:solidFill>
              </a:rPr>
            </a:b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 Vieną įrašą „Facebook“ pamato nuo 3 tūkst. iki 4,5 tūkst. asmenų</a:t>
            </a:r>
            <a:br>
              <a:rPr lang="lt-LT" sz="2500" b="1" dirty="0">
                <a:solidFill>
                  <a:schemeClr val="bg1"/>
                </a:solidFill>
              </a:rPr>
            </a:br>
            <a:br>
              <a:rPr lang="lt-LT" sz="2500" b="1" dirty="0">
                <a:solidFill>
                  <a:schemeClr val="bg1"/>
                </a:solidFill>
              </a:rPr>
            </a:br>
            <a:r>
              <a:rPr lang="lt-LT" sz="2500" b="1" dirty="0">
                <a:solidFill>
                  <a:schemeClr val="bg1"/>
                </a:solidFill>
              </a:rPr>
              <a:t>* </a:t>
            </a:r>
            <a:r>
              <a:rPr lang="lt-LT" sz="2600" b="1" dirty="0">
                <a:solidFill>
                  <a:schemeClr val="bg1"/>
                </a:solidFill>
              </a:rPr>
              <a:t>Per metus tinklalapyje užfiksuota daugiau nei 60 tūkst. „apsilankymų“ </a:t>
            </a:r>
            <a:br>
              <a:rPr lang="lt-LT" dirty="0"/>
            </a:br>
            <a:br>
              <a:rPr lang="fi-FI" sz="2800" b="1" dirty="0">
                <a:solidFill>
                  <a:schemeClr val="bg1"/>
                </a:solidFill>
                <a:latin typeface="Manrope" pitchFamily="2" charset="0"/>
              </a:rPr>
            </a:br>
            <a:endParaRPr lang="lt-LT" sz="2400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9" name="Turinio vietos rezervavimo ženklas 1"/>
          <p:cNvSpPr txBox="1">
            <a:spLocks/>
          </p:cNvSpPr>
          <p:nvPr/>
        </p:nvSpPr>
        <p:spPr>
          <a:xfrm>
            <a:off x="7205496" y="3428999"/>
            <a:ext cx="2971800" cy="239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EA65F68-7B37-4AEA-A645-B80A7235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893" y="2435369"/>
            <a:ext cx="2729206" cy="2702568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Turinio vietos rezervavimo ženklas 22">
            <a:extLst>
              <a:ext uri="{FF2B5EF4-FFF2-40B4-BE49-F238E27FC236}">
                <a16:creationId xmlns:a16="http://schemas.microsoft.com/office/drawing/2014/main" id="{DA5376EC-F392-4028-8673-F0420670C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22492" y="3525921"/>
            <a:ext cx="2722257" cy="2618509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5EF3DE31-F3DE-43AE-9B1A-8A794BC88E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18" b="5039"/>
          <a:stretch/>
        </p:blipFill>
        <p:spPr>
          <a:xfrm>
            <a:off x="8305218" y="713570"/>
            <a:ext cx="2633197" cy="2702569"/>
          </a:xfrm>
          <a:prstGeom prst="ellipse">
            <a:avLst/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" name="Paveikslėlis 24">
            <a:extLst>
              <a:ext uri="{FF2B5EF4-FFF2-40B4-BE49-F238E27FC236}">
                <a16:creationId xmlns:a16="http://schemas.microsoft.com/office/drawing/2014/main" id="{FB9F0408-CBA3-408E-98E6-1EE41E8BD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664" y="5315755"/>
            <a:ext cx="2952750" cy="828675"/>
          </a:xfrm>
          <a:prstGeom prst="rect">
            <a:avLst/>
          </a:prstGeom>
        </p:spPr>
      </p:pic>
      <p:pic>
        <p:nvPicPr>
          <p:cNvPr id="26" name="Paveikslėlis 25">
            <a:extLst>
              <a:ext uri="{FF2B5EF4-FFF2-40B4-BE49-F238E27FC236}">
                <a16:creationId xmlns:a16="http://schemas.microsoft.com/office/drawing/2014/main" id="{6171BABB-388E-4D7F-A9B9-72107DABF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046" y="5331102"/>
            <a:ext cx="2903997" cy="8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838200" y="2412275"/>
            <a:ext cx="10515600" cy="488905"/>
          </a:xfrm>
        </p:spPr>
        <p:txBody>
          <a:bodyPr>
            <a:normAutofit/>
          </a:bodyPr>
          <a:lstStyle/>
          <a:p>
            <a:pPr algn="ctr"/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Ačiū už dėmesį</a:t>
            </a:r>
            <a:endParaRPr lang="lt-LT" sz="2400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43" y="850089"/>
            <a:ext cx="1194913" cy="14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2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678712" y="85223"/>
            <a:ext cx="10515600" cy="1325563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2021 Biudžetas</a:t>
            </a:r>
          </a:p>
        </p:txBody>
      </p:sp>
      <p:pic>
        <p:nvPicPr>
          <p:cNvPr id="1026" name="Picture 2" descr="https://gargzdai.lt/wp-content/uploads/pexels-photo-money.jpg">
            <a:extLst>
              <a:ext uri="{FF2B5EF4-FFF2-40B4-BE49-F238E27FC236}">
                <a16:creationId xmlns:a16="http://schemas.microsoft.com/office/drawing/2014/main" id="{8BB1C7D2-C722-4B96-AC54-252E2E0D8E6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907" y="502777"/>
            <a:ext cx="3863911" cy="3873087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as 4">
            <a:extLst>
              <a:ext uri="{FF2B5EF4-FFF2-40B4-BE49-F238E27FC236}">
                <a16:creationId xmlns:a16="http://schemas.microsoft.com/office/drawing/2014/main" id="{8C362E24-F995-4A7B-B036-3468B87CE7E5}"/>
              </a:ext>
            </a:extLst>
          </p:cNvPr>
          <p:cNvSpPr/>
          <p:nvPr/>
        </p:nvSpPr>
        <p:spPr>
          <a:xfrm>
            <a:off x="522491" y="1235870"/>
            <a:ext cx="2445763" cy="24189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Patikslintas Ukmergės rajono savivaldybės biudžeto pajamų planas – </a:t>
            </a:r>
          </a:p>
          <a:p>
            <a:pPr algn="ctr"/>
            <a:r>
              <a:rPr lang="lt-LT" sz="2000" b="1" dirty="0">
                <a:solidFill>
                  <a:schemeClr val="accent4">
                    <a:lumMod val="75000"/>
                  </a:schemeClr>
                </a:solidFill>
              </a:rPr>
              <a:t>51941,0 tūkst. Eur.</a:t>
            </a:r>
          </a:p>
        </p:txBody>
      </p:sp>
      <p:sp>
        <p:nvSpPr>
          <p:cNvPr id="8" name="Ovalas 7">
            <a:extLst>
              <a:ext uri="{FF2B5EF4-FFF2-40B4-BE49-F238E27FC236}">
                <a16:creationId xmlns:a16="http://schemas.microsoft.com/office/drawing/2014/main" id="{056B4303-E4B5-4A78-A10E-F65BC910F68E}"/>
              </a:ext>
            </a:extLst>
          </p:cNvPr>
          <p:cNvSpPr/>
          <p:nvPr/>
        </p:nvSpPr>
        <p:spPr>
          <a:xfrm>
            <a:off x="9223745" y="4113524"/>
            <a:ext cx="2445763" cy="24189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lt-LT" dirty="0"/>
              <a:t>Į biudžetą gauti mokesčiai, dotacijos, pajamos ir sandoriai </a:t>
            </a:r>
          </a:p>
          <a:p>
            <a:pPr algn="ctr"/>
            <a:r>
              <a:rPr lang="lt-LT" sz="2000" b="1" dirty="0">
                <a:solidFill>
                  <a:schemeClr val="accent4">
                    <a:lumMod val="75000"/>
                  </a:schemeClr>
                </a:solidFill>
              </a:rPr>
              <a:t>53250,3 tūkst. Eur </a:t>
            </a:r>
          </a:p>
        </p:txBody>
      </p:sp>
      <p:sp>
        <p:nvSpPr>
          <p:cNvPr id="10" name="Ovalas 9">
            <a:extLst>
              <a:ext uri="{FF2B5EF4-FFF2-40B4-BE49-F238E27FC236}">
                <a16:creationId xmlns:a16="http://schemas.microsoft.com/office/drawing/2014/main" id="{82BC4354-4481-4401-86D1-CF427C84087A}"/>
              </a:ext>
            </a:extLst>
          </p:cNvPr>
          <p:cNvSpPr/>
          <p:nvPr/>
        </p:nvSpPr>
        <p:spPr>
          <a:xfrm>
            <a:off x="6388727" y="4193907"/>
            <a:ext cx="2445763" cy="24189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Į biudžetą buvo gauta pajamų </a:t>
            </a:r>
            <a:r>
              <a:rPr lang="lt-LT" sz="2000" b="1" dirty="0">
                <a:solidFill>
                  <a:schemeClr val="accent4">
                    <a:lumMod val="75000"/>
                  </a:schemeClr>
                </a:solidFill>
              </a:rPr>
              <a:t>28552,0  tūkst. Eur</a:t>
            </a:r>
          </a:p>
        </p:txBody>
      </p:sp>
      <p:sp>
        <p:nvSpPr>
          <p:cNvPr id="11" name="Ovalas 10">
            <a:extLst>
              <a:ext uri="{FF2B5EF4-FFF2-40B4-BE49-F238E27FC236}">
                <a16:creationId xmlns:a16="http://schemas.microsoft.com/office/drawing/2014/main" id="{679987BE-B6C3-41D7-B0D0-259023A20C19}"/>
              </a:ext>
            </a:extLst>
          </p:cNvPr>
          <p:cNvSpPr/>
          <p:nvPr/>
        </p:nvSpPr>
        <p:spPr>
          <a:xfrm>
            <a:off x="382218" y="4108846"/>
            <a:ext cx="2445763" cy="24189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Projektų įgyvendinimui iš ES ir kt. tarptautinė finansinė parama</a:t>
            </a:r>
          </a:p>
          <a:p>
            <a:pPr algn="ctr"/>
            <a:r>
              <a:rPr lang="lt-LT" sz="2000" b="1" dirty="0">
                <a:solidFill>
                  <a:schemeClr val="accent4">
                    <a:lumMod val="75000"/>
                  </a:schemeClr>
                </a:solidFill>
              </a:rPr>
              <a:t>4872,4 tūkst. Eur</a:t>
            </a:r>
          </a:p>
        </p:txBody>
      </p:sp>
      <p:sp>
        <p:nvSpPr>
          <p:cNvPr id="12" name="Ovalas 11">
            <a:extLst>
              <a:ext uri="{FF2B5EF4-FFF2-40B4-BE49-F238E27FC236}">
                <a16:creationId xmlns:a16="http://schemas.microsoft.com/office/drawing/2014/main" id="{9D5CBD77-A59E-4FE4-ADE8-5AE115E5ADD2}"/>
              </a:ext>
            </a:extLst>
          </p:cNvPr>
          <p:cNvSpPr/>
          <p:nvPr/>
        </p:nvSpPr>
        <p:spPr>
          <a:xfrm>
            <a:off x="9219592" y="1275056"/>
            <a:ext cx="2273595" cy="2328530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Neformaliam vaikų švietimui finansuoti iš ES gauta </a:t>
            </a:r>
          </a:p>
          <a:p>
            <a:pPr algn="ctr"/>
            <a:r>
              <a:rPr lang="lt-LT" sz="2000" b="1" dirty="0">
                <a:solidFill>
                  <a:schemeClr val="accent4">
                    <a:lumMod val="75000"/>
                  </a:schemeClr>
                </a:solidFill>
              </a:rPr>
              <a:t>12,0 tūkst. Eur. </a:t>
            </a:r>
          </a:p>
        </p:txBody>
      </p:sp>
      <p:sp>
        <p:nvSpPr>
          <p:cNvPr id="17" name="Ovalas 16">
            <a:extLst>
              <a:ext uri="{FF2B5EF4-FFF2-40B4-BE49-F238E27FC236}">
                <a16:creationId xmlns:a16="http://schemas.microsoft.com/office/drawing/2014/main" id="{F20E12C8-EC25-4ED0-A5A1-0E08124611A3}"/>
              </a:ext>
            </a:extLst>
          </p:cNvPr>
          <p:cNvSpPr/>
          <p:nvPr/>
        </p:nvSpPr>
        <p:spPr>
          <a:xfrm>
            <a:off x="3421469" y="4269780"/>
            <a:ext cx="2445763" cy="24189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/>
              <a:t>Kelių priežiūros ir plėtros programai panaudota </a:t>
            </a:r>
            <a:r>
              <a:rPr lang="lt-LT" b="1" dirty="0">
                <a:solidFill>
                  <a:schemeClr val="accent4">
                    <a:lumMod val="75000"/>
                  </a:schemeClr>
                </a:solidFill>
              </a:rPr>
              <a:t>1503,7 tūkst. </a:t>
            </a:r>
          </a:p>
        </p:txBody>
      </p:sp>
    </p:spTree>
    <p:extLst>
      <p:ext uri="{BB962C8B-B14F-4D97-AF65-F5344CB8AC3E}">
        <p14:creationId xmlns:p14="http://schemas.microsoft.com/office/powerpoint/2010/main" val="333817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180753" y="85060"/>
            <a:ext cx="6422066" cy="5901071"/>
          </a:xfrm>
        </p:spPr>
        <p:txBody>
          <a:bodyPr>
            <a:normAutofit fontScale="90000"/>
          </a:bodyPr>
          <a:lstStyle/>
          <a:p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3100" b="1" dirty="0">
                <a:solidFill>
                  <a:schemeClr val="bg1"/>
                </a:solidFill>
                <a:latin typeface="Manrope" pitchFamily="2" charset="0"/>
              </a:rPr>
              <a:t>2021 Smulkusis ir vidutinis verslas</a:t>
            </a: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*</a:t>
            </a:r>
            <a:r>
              <a:rPr lang="lt-LT" sz="2800" b="1" dirty="0">
                <a:solidFill>
                  <a:schemeClr val="bg1"/>
                </a:solidFill>
              </a:rPr>
              <a:t>Projektai</a:t>
            </a: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*Tarptautiniai projektai</a:t>
            </a: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*</a:t>
            </a:r>
            <a:r>
              <a:rPr lang="lt-LT" sz="2800" b="1" dirty="0">
                <a:solidFill>
                  <a:schemeClr val="bg1"/>
                </a:solidFill>
              </a:rPr>
              <a:t>Verslo konferencija </a:t>
            </a: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„Drauge galime daug. Žaliųjų </a:t>
            </a: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technologijų ir inovacijų plėtra – </a:t>
            </a: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ne alternatyva, bet būtinybė“.</a:t>
            </a: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*</a:t>
            </a:r>
            <a:r>
              <a:rPr lang="pt-BR" sz="2800" b="1" dirty="0">
                <a:solidFill>
                  <a:schemeClr val="bg1"/>
                </a:solidFill>
              </a:rPr>
              <a:t>Smulkaus ir vidutinio verslo rėmimo </a:t>
            </a:r>
            <a:br>
              <a:rPr lang="lt-LT" sz="2800" b="1" dirty="0">
                <a:solidFill>
                  <a:schemeClr val="bg1"/>
                </a:solidFill>
              </a:rPr>
            </a:br>
            <a:r>
              <a:rPr lang="pt-BR" sz="2800" b="1" dirty="0">
                <a:solidFill>
                  <a:schemeClr val="bg1"/>
                </a:solidFill>
              </a:rPr>
              <a:t>fondas</a:t>
            </a: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fi-FI" sz="2800" b="1" dirty="0">
                <a:solidFill>
                  <a:schemeClr val="bg1"/>
                </a:solidFill>
                <a:latin typeface="Manrope" pitchFamily="2" charset="0"/>
              </a:rPr>
            </a:br>
            <a:endParaRPr lang="lt-LT" sz="2400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12" name="Turinio vietos rezervavimo ženklas 11">
            <a:extLst>
              <a:ext uri="{FF2B5EF4-FFF2-40B4-BE49-F238E27FC236}">
                <a16:creationId xmlns:a16="http://schemas.microsoft.com/office/drawing/2014/main" id="{AA121FF4-B3FE-4EA8-8597-74EE30F916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8557" y="604992"/>
            <a:ext cx="3477144" cy="2310986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A023B7B8-3754-40DF-9F70-E2F878E9A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57" y="3094076"/>
            <a:ext cx="3482996" cy="2413590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9C66DF6B-2E6C-429F-AE16-0D5DDE03D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780" y="604992"/>
            <a:ext cx="3178494" cy="2310986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51858625-4891-41B3-8544-15E2B5F5C0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26"/>
          <a:stretch/>
        </p:blipFill>
        <p:spPr>
          <a:xfrm>
            <a:off x="8917780" y="3094076"/>
            <a:ext cx="3178494" cy="2413590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6382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veikslėlis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73" y="2093446"/>
            <a:ext cx="1346503" cy="1346503"/>
          </a:xfrm>
          <a:prstGeom prst="rect">
            <a:avLst/>
          </a:prstGeom>
        </p:spPr>
      </p:pic>
      <p:pic>
        <p:nvPicPr>
          <p:cNvPr id="18" name="Paveikslėlis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36" y="2095687"/>
            <a:ext cx="1346503" cy="1346503"/>
          </a:xfrm>
          <a:prstGeom prst="rect">
            <a:avLst/>
          </a:prstGeom>
        </p:spPr>
      </p:pic>
      <p:pic>
        <p:nvPicPr>
          <p:cNvPr id="19" name="Paveikslėlis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24" y="2075238"/>
            <a:ext cx="1346503" cy="1346503"/>
          </a:xfrm>
          <a:prstGeom prst="rect">
            <a:avLst/>
          </a:prstGeom>
        </p:spPr>
      </p:pic>
      <p:pic>
        <p:nvPicPr>
          <p:cNvPr id="20" name="Paveikslėlis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592" y="2083455"/>
            <a:ext cx="1346503" cy="1346503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71" y="3884671"/>
            <a:ext cx="2948499" cy="2066271"/>
          </a:xfrm>
          <a:prstGeom prst="rect">
            <a:avLst/>
          </a:prstGeom>
        </p:spPr>
      </p:pic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823591" y="550333"/>
            <a:ext cx="10515600" cy="1325563"/>
          </a:xfrm>
        </p:spPr>
        <p:txBody>
          <a:bodyPr>
            <a:normAutofit/>
          </a:bodyPr>
          <a:lstStyle/>
          <a:p>
            <a:r>
              <a:rPr lang="lt-LT" sz="2800" b="1" dirty="0" err="1">
                <a:solidFill>
                  <a:schemeClr val="bg1"/>
                </a:solidFill>
                <a:latin typeface="Manrope" pitchFamily="2" charset="0"/>
              </a:rPr>
              <a:t>Bendradarbystės</a:t>
            </a: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 centras „Spiečius“ </a:t>
            </a:r>
            <a:br>
              <a:rPr lang="fi-FI" sz="2800" b="1" dirty="0">
                <a:solidFill>
                  <a:schemeClr val="bg1"/>
                </a:solidFill>
                <a:latin typeface="Manrope" pitchFamily="2" charset="0"/>
              </a:rPr>
            </a:br>
            <a:endParaRPr lang="lt-LT" sz="2400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7" name="Turinio vietos rezervavimo ženklas 6"/>
          <p:cNvSpPr>
            <a:spLocks noGrp="1"/>
          </p:cNvSpPr>
          <p:nvPr>
            <p:ph sz="half" idx="1"/>
          </p:nvPr>
        </p:nvSpPr>
        <p:spPr>
          <a:xfrm>
            <a:off x="2382718" y="2571873"/>
            <a:ext cx="1542266" cy="3726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1800" b="1" dirty="0">
                <a:solidFill>
                  <a:srgbClr val="FFEF50"/>
                </a:solidFill>
                <a:latin typeface="Manrope" pitchFamily="2" charset="0"/>
              </a:rPr>
              <a:t>Stiprinti</a:t>
            </a:r>
          </a:p>
        </p:txBody>
      </p:sp>
      <p:sp>
        <p:nvSpPr>
          <p:cNvPr id="11" name="Turinio vietos rezervavimo ženklas 6"/>
          <p:cNvSpPr txBox="1">
            <a:spLocks/>
          </p:cNvSpPr>
          <p:nvPr/>
        </p:nvSpPr>
        <p:spPr>
          <a:xfrm>
            <a:off x="838200" y="1140823"/>
            <a:ext cx="9638211" cy="77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lt-LT" sz="2400" b="1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3" name="Turinio vietos rezervavimo ženklas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44" y="3884673"/>
            <a:ext cx="2948499" cy="2066271"/>
          </a:xfrm>
        </p:spPr>
      </p:pic>
      <p:sp>
        <p:nvSpPr>
          <p:cNvPr id="9" name="Turinio vietos rezervavimo ženklas 1"/>
          <p:cNvSpPr txBox="1">
            <a:spLocks/>
          </p:cNvSpPr>
          <p:nvPr/>
        </p:nvSpPr>
        <p:spPr>
          <a:xfrm>
            <a:off x="7205496" y="3428999"/>
            <a:ext cx="2971800" cy="239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18" y="3884672"/>
            <a:ext cx="2481278" cy="2075462"/>
          </a:xfrm>
          <a:prstGeom prst="rect">
            <a:avLst/>
          </a:prstGeom>
        </p:spPr>
      </p:pic>
      <p:sp>
        <p:nvSpPr>
          <p:cNvPr id="13" name="Turinio vietos rezervavimo ženklas 6"/>
          <p:cNvSpPr txBox="1">
            <a:spLocks/>
          </p:cNvSpPr>
          <p:nvPr/>
        </p:nvSpPr>
        <p:spPr>
          <a:xfrm>
            <a:off x="6271710" y="2586295"/>
            <a:ext cx="1542266" cy="372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rgbClr val="FFEF50"/>
                </a:solidFill>
                <a:latin typeface="Manrope" pitchFamily="2" charset="0"/>
              </a:rPr>
              <a:t>Pl</a:t>
            </a:r>
            <a:r>
              <a:rPr lang="lt-LT" sz="1800" b="1" dirty="0">
                <a:solidFill>
                  <a:srgbClr val="FFEF50"/>
                </a:solidFill>
                <a:latin typeface="Manrope" pitchFamily="2" charset="0"/>
              </a:rPr>
              <a:t>ė</a:t>
            </a:r>
            <a:r>
              <a:rPr lang="en-GB" sz="1800" b="1" dirty="0" err="1">
                <a:solidFill>
                  <a:srgbClr val="FFEF50"/>
                </a:solidFill>
                <a:latin typeface="Manrope" pitchFamily="2" charset="0"/>
              </a:rPr>
              <a:t>sti</a:t>
            </a:r>
            <a:endParaRPr lang="lt-LT" sz="1800" b="1" dirty="0">
              <a:solidFill>
                <a:srgbClr val="FFEF50"/>
              </a:solidFill>
              <a:latin typeface="Manrope" pitchFamily="2" charset="0"/>
            </a:endParaRPr>
          </a:p>
        </p:txBody>
      </p:sp>
      <p:sp>
        <p:nvSpPr>
          <p:cNvPr id="15" name="Turinio vietos rezervavimo ženklas 6"/>
          <p:cNvSpPr txBox="1">
            <a:spLocks/>
          </p:cNvSpPr>
          <p:nvPr/>
        </p:nvSpPr>
        <p:spPr>
          <a:xfrm>
            <a:off x="4327982" y="2571873"/>
            <a:ext cx="1542266" cy="372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b="1" dirty="0" err="1">
                <a:solidFill>
                  <a:srgbClr val="FFEF50"/>
                </a:solidFill>
                <a:latin typeface="Manrope" pitchFamily="2" charset="0"/>
              </a:rPr>
              <a:t>Auginti</a:t>
            </a:r>
            <a:endParaRPr lang="lt-LT" sz="1800" b="1" dirty="0">
              <a:solidFill>
                <a:srgbClr val="FFEF50"/>
              </a:solidFill>
              <a:latin typeface="Manrope" pitchFamily="2" charset="0"/>
            </a:endParaRPr>
          </a:p>
        </p:txBody>
      </p:sp>
      <p:sp>
        <p:nvSpPr>
          <p:cNvPr id="16" name="Turinio vietos rezervavimo ženklas 6"/>
          <p:cNvSpPr txBox="1">
            <a:spLocks/>
          </p:cNvSpPr>
          <p:nvPr/>
        </p:nvSpPr>
        <p:spPr>
          <a:xfrm>
            <a:off x="8163254" y="2616807"/>
            <a:ext cx="1542266" cy="372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t-LT" sz="1800" b="1" dirty="0">
                <a:solidFill>
                  <a:srgbClr val="FFEF50"/>
                </a:solidFill>
                <a:latin typeface="Manrope" pitchFamily="2" charset="0"/>
              </a:rPr>
              <a:t>Atrasti</a:t>
            </a:r>
          </a:p>
        </p:txBody>
      </p:sp>
    </p:spTree>
    <p:extLst>
      <p:ext uri="{BB962C8B-B14F-4D97-AF65-F5344CB8AC3E}">
        <p14:creationId xmlns:p14="http://schemas.microsoft.com/office/powerpoint/2010/main" val="26921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/>
          <p:cNvSpPr>
            <a:spLocks noGrp="1"/>
          </p:cNvSpPr>
          <p:nvPr>
            <p:ph type="title"/>
          </p:nvPr>
        </p:nvSpPr>
        <p:spPr>
          <a:xfrm>
            <a:off x="451884" y="411162"/>
            <a:ext cx="11102163" cy="6035675"/>
          </a:xfrm>
        </p:spPr>
        <p:txBody>
          <a:bodyPr>
            <a:normAutofit fontScale="90000"/>
          </a:bodyPr>
          <a:lstStyle/>
          <a:p>
            <a:r>
              <a:rPr lang="lt-LT" sz="3100" b="1" dirty="0">
                <a:solidFill>
                  <a:schemeClr val="bg1"/>
                </a:solidFill>
                <a:latin typeface="Manrope" pitchFamily="2" charset="0"/>
              </a:rPr>
              <a:t>Kaimo plėtra</a:t>
            </a: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br>
              <a:rPr lang="lt-LT" sz="2800" b="1" dirty="0">
                <a:solidFill>
                  <a:schemeClr val="bg1"/>
                </a:solidFill>
                <a:latin typeface="Manrope" pitchFamily="2" charset="0"/>
              </a:rPr>
            </a:br>
            <a:r>
              <a:rPr lang="lt-LT" sz="2800" b="1" dirty="0">
                <a:solidFill>
                  <a:schemeClr val="bg1"/>
                </a:solidFill>
                <a:latin typeface="Manrope" pitchFamily="2" charset="0"/>
              </a:rPr>
              <a:t>*</a:t>
            </a:r>
            <a:r>
              <a:rPr lang="lt-LT" sz="2800" b="1" dirty="0">
                <a:solidFill>
                  <a:schemeClr val="bg1"/>
                </a:solidFill>
              </a:rPr>
              <a:t>Administruojamas projektas „Ukmergės rajono </a:t>
            </a:r>
            <a:r>
              <a:rPr lang="lt-LT" sz="2800" b="1" dirty="0" err="1">
                <a:solidFill>
                  <a:schemeClr val="bg1"/>
                </a:solidFill>
              </a:rPr>
              <a:t>Leonpolio</a:t>
            </a:r>
            <a:r>
              <a:rPr lang="lt-LT" sz="2800" b="1" dirty="0">
                <a:solidFill>
                  <a:schemeClr val="bg1"/>
                </a:solidFill>
              </a:rPr>
              <a:t> kadastrinės vietovės hidrotechnikos statinio ant </a:t>
            </a:r>
            <a:r>
              <a:rPr lang="lt-LT" sz="2800" b="1" dirty="0" err="1">
                <a:solidFill>
                  <a:schemeClr val="bg1"/>
                </a:solidFill>
              </a:rPr>
              <a:t>Armonos</a:t>
            </a:r>
            <a:r>
              <a:rPr lang="lt-LT" sz="2800" b="1" dirty="0">
                <a:solidFill>
                  <a:schemeClr val="bg1"/>
                </a:solidFill>
              </a:rPr>
              <a:t> upės ir Deltuvos kadastrinės vietovės tilto per </a:t>
            </a:r>
            <a:r>
              <a:rPr lang="lt-LT" sz="2800" b="1" dirty="0" err="1">
                <a:solidFill>
                  <a:schemeClr val="bg1"/>
                </a:solidFill>
              </a:rPr>
              <a:t>Armanos</a:t>
            </a:r>
            <a:r>
              <a:rPr lang="lt-LT" sz="2800" b="1" dirty="0">
                <a:solidFill>
                  <a:schemeClr val="bg1"/>
                </a:solidFill>
              </a:rPr>
              <a:t> upę rekonstrukcija</a:t>
            </a: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*Projektas „Ukmergės rajono Vidiškių miestelio viešosios infrastruktūros gerinimas ir plėtra“. Projektas įgyvendintas pagal Lietuvos kaimo plėtros 2014–2020 metų programos priemonę „Pagrindinės paslaugos ir kaimų atnaujinimas kaimo vietovėse“</a:t>
            </a: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r>
              <a:rPr lang="lt-LT" sz="2800" b="1" dirty="0">
                <a:solidFill>
                  <a:schemeClr val="bg1"/>
                </a:solidFill>
              </a:rPr>
              <a:t>*Projektas „Ukmergės rajono Dainavos gyvenvietės viešosios infrastruktūros gerinimas ir plėtra“.</a:t>
            </a:r>
            <a:br>
              <a:rPr lang="lt-LT" dirty="0"/>
            </a:b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br>
              <a:rPr lang="lt-LT" sz="2800" b="1" dirty="0">
                <a:solidFill>
                  <a:schemeClr val="bg1"/>
                </a:solidFill>
              </a:rPr>
            </a:br>
            <a:endParaRPr lang="lt-LT" sz="2800" b="1" dirty="0">
              <a:solidFill>
                <a:schemeClr val="bg1"/>
              </a:solidFill>
            </a:endParaRP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7930ED06-A441-40DC-BF7F-F6B57DB708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2065" y="4635634"/>
            <a:ext cx="5413744" cy="197887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754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1" y="2735219"/>
            <a:ext cx="3952659" cy="3952659"/>
          </a:xfrm>
          <a:prstGeom prst="rect">
            <a:avLst/>
          </a:prstGeom>
        </p:spPr>
      </p:pic>
      <p:sp>
        <p:nvSpPr>
          <p:cNvPr id="11" name="Turinio vietos rezervavimo ženklas 6"/>
          <p:cNvSpPr txBox="1">
            <a:spLocks/>
          </p:cNvSpPr>
          <p:nvPr/>
        </p:nvSpPr>
        <p:spPr>
          <a:xfrm>
            <a:off x="786809" y="499730"/>
            <a:ext cx="5890438" cy="6039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 dirty="0">
                <a:solidFill>
                  <a:schemeClr val="bg1"/>
                </a:solidFill>
                <a:latin typeface="Manrope" pitchFamily="2" charset="0"/>
              </a:rPr>
              <a:t>Švietimas</a:t>
            </a:r>
          </a:p>
          <a:p>
            <a:pPr mar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 L. d. </a:t>
            </a:r>
            <a:r>
              <a:rPr lang="lt-LT" sz="25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Žiogelis</a:t>
            </a: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ir </a:t>
            </a:r>
            <a:r>
              <a:rPr lang="lt-LT" sz="25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Nykštukas- </a:t>
            </a: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ekologiškas maitinimas</a:t>
            </a:r>
            <a:r>
              <a:rPr lang="pt-BR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lang="lt-LT" sz="25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 Parengtas Ukmergės rajono savivaldybės bendrojo ugdymo mokyklų tinklo pertvarkos 2021-2025 metų bendrasis planas</a:t>
            </a:r>
          </a:p>
          <a:p>
            <a:pPr mar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 Ukmergės rajone 2021 m. rugsėjo 1 d. buvo 23 švietimo įstaigos</a:t>
            </a:r>
          </a:p>
          <a:p>
            <a:pPr mar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 2021 m. spalio 1 d. rajono ugdymo įstaigose dirbo 623 pedagogai</a:t>
            </a:r>
          </a:p>
          <a:p>
            <a:pPr mar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 Gabių vaikų ir jaunimo rėmimo fondas - išmokėta 23600 Eur.</a:t>
            </a:r>
          </a:p>
          <a:p>
            <a:pPr mar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 Inovacijų diegimas, mokinių pavėžėjimas</a:t>
            </a:r>
            <a:endParaRPr lang="pt-BR" sz="25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88E15346-16B4-4CDA-921C-833CB7A72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655" y="627321"/>
            <a:ext cx="4054191" cy="545029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73E629D8-4247-4E49-AE10-1B4A215D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072" y="1371738"/>
            <a:ext cx="2359356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77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604" y="1286610"/>
            <a:ext cx="3952659" cy="3952659"/>
          </a:xfrm>
          <a:prstGeom prst="rect">
            <a:avLst/>
          </a:prstGeom>
        </p:spPr>
      </p:pic>
      <p:sp>
        <p:nvSpPr>
          <p:cNvPr id="11" name="Turinio vietos rezervavimo ženklas 6"/>
          <p:cNvSpPr txBox="1">
            <a:spLocks/>
          </p:cNvSpPr>
          <p:nvPr/>
        </p:nvSpPr>
        <p:spPr>
          <a:xfrm>
            <a:off x="538666" y="590705"/>
            <a:ext cx="5153297" cy="5852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400" b="1" dirty="0">
                <a:solidFill>
                  <a:schemeClr val="bg1"/>
                </a:solidFill>
                <a:latin typeface="Manrope" pitchFamily="2" charset="0"/>
              </a:rPr>
              <a:t>Sveikatos apsauga</a:t>
            </a:r>
          </a:p>
          <a:p>
            <a:pPr marL="0" indent="0">
              <a:buNone/>
            </a:pPr>
            <a:endParaRPr lang="lt-LT" sz="2400" b="1" dirty="0">
              <a:solidFill>
                <a:schemeClr val="bg1"/>
              </a:solidFill>
              <a:latin typeface="Manrope" pitchFamily="2" charset="0"/>
            </a:endParaRPr>
          </a:p>
          <a:p>
            <a:pPr marL="0" lvl="0" indent="0">
              <a:buNone/>
            </a:pPr>
            <a:r>
              <a:rPr lang="lt-LT" sz="2400" b="1" dirty="0">
                <a:solidFill>
                  <a:schemeClr val="bg1"/>
                </a:solidFill>
                <a:latin typeface="Manrope" pitchFamily="2" charset="0"/>
              </a:rPr>
              <a:t>*</a:t>
            </a: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Pirminės asmens sveikatos priežiūra: VšĮ Ukmergės PSPC, UAB „</a:t>
            </a:r>
            <a:r>
              <a:rPr lang="lt-LT" sz="25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Teragyda</a:t>
            </a: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“,  UAB </a:t>
            </a:r>
            <a:r>
              <a:rPr lang="lt-LT" sz="25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Vilkmergės</a:t>
            </a: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klinika</a:t>
            </a:r>
          </a:p>
          <a:p>
            <a:pPr marL="0" lv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*Antrinės sveikatos priežiūra - VšĮ Ukmergės ligoninė. </a:t>
            </a:r>
          </a:p>
          <a:p>
            <a:pPr marL="0" lv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 Didžiausias sergamumas: kvėpavimo sistemos, kraujotakos sistemos ligomis.</a:t>
            </a:r>
          </a:p>
          <a:p>
            <a:pPr marL="0" lvl="0" indent="0">
              <a:buNone/>
            </a:pP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</a:t>
            </a:r>
            <a:r>
              <a:rPr lang="lt-LT" sz="25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Projektas„Jaunimui</a:t>
            </a:r>
            <a:r>
              <a:rPr lang="lt-LT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palankių sveikatos priežiūros paslaugų (JPSPP) teikimo modelio diegimas Ukmergės, Širvintų ir Molėtų savivaldybėse”.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C646C7F-83F9-4CC6-B0CB-9A179997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649" y="3855919"/>
            <a:ext cx="3084544" cy="2055783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6D6D9A8-0716-433B-9796-931FB6C3B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647" y="1163294"/>
            <a:ext cx="3084544" cy="2157352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238F5A34-6081-48BC-AD6C-10C2597E0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770" y="3855919"/>
            <a:ext cx="2769879" cy="2079255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10D63D4D-3E5B-419F-A020-BF03AA8440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390" r="5095" b="4709"/>
          <a:stretch/>
        </p:blipFill>
        <p:spPr>
          <a:xfrm>
            <a:off x="5618770" y="1163294"/>
            <a:ext cx="2887902" cy="2177922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889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urinio vietos rezervavimo ženklas 6"/>
          <p:cNvSpPr txBox="1">
            <a:spLocks/>
          </p:cNvSpPr>
          <p:nvPr/>
        </p:nvSpPr>
        <p:spPr>
          <a:xfrm>
            <a:off x="397495" y="116958"/>
            <a:ext cx="5585125" cy="568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bg1"/>
                </a:solidFill>
                <a:latin typeface="Manrope" pitchFamily="2" charset="0"/>
              </a:rPr>
              <a:t>Socialinė parama</a:t>
            </a:r>
          </a:p>
          <a:p>
            <a:pPr marL="0" indent="0">
              <a:buNone/>
            </a:pPr>
            <a:endParaRPr lang="lt-LT" sz="3200" b="1" dirty="0">
              <a:solidFill>
                <a:schemeClr val="bg1"/>
              </a:solidFill>
              <a:latin typeface="Manrope" pitchFamily="2" charset="0"/>
            </a:endParaRPr>
          </a:p>
          <a:p>
            <a:pPr marL="0" indent="0">
              <a:buNone/>
            </a:pPr>
            <a:endParaRPr lang="lt-LT" sz="2400" b="1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0D5C764-6E57-42BB-BC08-E77DC7509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888" y="3331465"/>
            <a:ext cx="5827018" cy="3023512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067E5F7-2487-43A0-B80F-BF67B3E7B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89" y="663976"/>
            <a:ext cx="5861617" cy="2295545"/>
          </a:xfrm>
          <a:prstGeom prst="rect">
            <a:avLst/>
          </a:prstGeom>
        </p:spPr>
      </p:pic>
      <p:graphicFrame>
        <p:nvGraphicFramePr>
          <p:cNvPr id="4" name="Lentelė 3">
            <a:extLst>
              <a:ext uri="{FF2B5EF4-FFF2-40B4-BE49-F238E27FC236}">
                <a16:creationId xmlns:a16="http://schemas.microsoft.com/office/drawing/2014/main" id="{DD490831-31A5-4855-9507-999E17D28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178922"/>
              </p:ext>
            </p:extLst>
          </p:nvPr>
        </p:nvGraphicFramePr>
        <p:xfrm>
          <a:off x="202019" y="669852"/>
          <a:ext cx="5295014" cy="5685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7706">
                  <a:extLst>
                    <a:ext uri="{9D8B030D-6E8A-4147-A177-3AD203B41FA5}">
                      <a16:colId xmlns:a16="http://schemas.microsoft.com/office/drawing/2014/main" val="949291465"/>
                    </a:ext>
                  </a:extLst>
                </a:gridCol>
                <a:gridCol w="1577308">
                  <a:extLst>
                    <a:ext uri="{9D8B030D-6E8A-4147-A177-3AD203B41FA5}">
                      <a16:colId xmlns:a16="http://schemas.microsoft.com/office/drawing/2014/main" val="3409334063"/>
                    </a:ext>
                  </a:extLst>
                </a:gridCol>
              </a:tblGrid>
              <a:tr h="922717">
                <a:tc rowSpan="2"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Socialinių paslaugų finansavimo šaltiniai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 dirty="0">
                          <a:effectLst/>
                        </a:rPr>
                        <a:t>Pagal faktines išlaidas</a:t>
                      </a:r>
                      <a:endParaRPr lang="lt-LT" sz="1100" dirty="0">
                        <a:effectLst/>
                      </a:endParaRPr>
                    </a:p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 dirty="0">
                          <a:effectLst/>
                        </a:rPr>
                        <a:t>(tūkst. Eur)</a:t>
                      </a:r>
                      <a:endParaRPr lang="lt-LT" sz="11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494359750"/>
                  </a:ext>
                </a:extLst>
              </a:tr>
              <a:tr h="221861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20</a:t>
                      </a:r>
                      <a:r>
                        <a:rPr lang="lt-LT" sz="1100">
                          <a:effectLst/>
                        </a:rPr>
                        <a:t>21</a:t>
                      </a:r>
                      <a:r>
                        <a:rPr lang="x-none" sz="1100">
                          <a:effectLst/>
                        </a:rPr>
                        <a:t> m.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687055499"/>
                  </a:ext>
                </a:extLst>
              </a:tr>
              <a:tr h="688544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Savivaldybės biudžeto išlaidos socialinėms paslaugoms, tūkst. Eur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2366,9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1284647085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palyginti su bendru savivaldybės biudžetu, proc.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 dirty="0">
                          <a:effectLst/>
                        </a:rPr>
                        <a:t>9,0</a:t>
                      </a:r>
                      <a:endParaRPr lang="lt-LT" sz="11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1530070414"/>
                  </a:ext>
                </a:extLst>
              </a:tr>
              <a:tr h="688544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LR valstybės biudžeto specialiosios tikslinės dotacijos, tūkst. Eur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1680,7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2192953162"/>
                  </a:ext>
                </a:extLst>
              </a:tr>
              <a:tr h="221861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iš jų: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 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481644915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socialinės rizikos šeimų socialinei priežiūrai organizuoti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502,5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3259302377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asmenų su sunkia negalia socialinei globai organizuoti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829,5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1205639425"/>
                  </a:ext>
                </a:extLst>
              </a:tr>
              <a:tr h="221861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vaikų globos (rūpybos) išmokoms 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348,7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1412746575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ES struktūrinių fondų lėšos, tūkst. Eur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415,5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3796006046"/>
                  </a:ext>
                </a:extLst>
              </a:tr>
              <a:tr h="455203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Asmenų mokėjimai už socialines paslaugas, tūkst. Eur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58,4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2261236187"/>
                  </a:ext>
                </a:extLst>
              </a:tr>
              <a:tr h="221861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Kitos lėšos, tūkst. Eur 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>
                          <a:effectLst/>
                        </a:rPr>
                        <a:t>130,3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2359330929"/>
                  </a:ext>
                </a:extLst>
              </a:tr>
              <a:tr h="221861">
                <a:tc>
                  <a:txBody>
                    <a:bodyPr/>
                    <a:lstStyle/>
                    <a:p>
                      <a:pPr marR="11366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x-none" sz="1100">
                          <a:effectLst/>
                        </a:rPr>
                        <a:t>Iš viso </a:t>
                      </a:r>
                      <a:endParaRPr lang="lt-LT" sz="110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tc>
                  <a:txBody>
                    <a:bodyPr/>
                    <a:lstStyle/>
                    <a:p>
                      <a:pPr marR="11366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lt-LT" sz="1100" dirty="0">
                          <a:effectLst/>
                        </a:rPr>
                        <a:t>4651,8</a:t>
                      </a:r>
                      <a:endParaRPr lang="lt-LT" sz="1100" dirty="0"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</a:endParaRPr>
                    </a:p>
                  </a:txBody>
                  <a:tcPr marL="63210" marR="63210" marT="0" marB="0"/>
                </a:tc>
                <a:extLst>
                  <a:ext uri="{0D108BD9-81ED-4DB2-BD59-A6C34878D82A}">
                    <a16:rowId xmlns:a16="http://schemas.microsoft.com/office/drawing/2014/main" val="3405403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530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urinio vietos rezervavimo ženklas 6"/>
          <p:cNvSpPr txBox="1">
            <a:spLocks/>
          </p:cNvSpPr>
          <p:nvPr/>
        </p:nvSpPr>
        <p:spPr>
          <a:xfrm>
            <a:off x="765544" y="669851"/>
            <a:ext cx="5220687" cy="5252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3200" b="1" dirty="0">
                <a:solidFill>
                  <a:schemeClr val="bg1"/>
                </a:solidFill>
                <a:latin typeface="Manrope" pitchFamily="2" charset="0"/>
              </a:rPr>
              <a:t>Civilinė metrikacija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42AD920-7641-4710-A226-0368272A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233" y="1200344"/>
            <a:ext cx="4304425" cy="4191495"/>
          </a:xfrm>
          <a:prstGeom prst="ellipse">
            <a:avLst/>
          </a:prstGeom>
          <a:ln w="1905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Stačiakampis 1">
            <a:extLst>
              <a:ext uri="{FF2B5EF4-FFF2-40B4-BE49-F238E27FC236}">
                <a16:creationId xmlns:a16="http://schemas.microsoft.com/office/drawing/2014/main" id="{F305668E-3F79-482A-9F5C-78007FD43C1F}"/>
              </a:ext>
            </a:extLst>
          </p:cNvPr>
          <p:cNvSpPr/>
          <p:nvPr/>
        </p:nvSpPr>
        <p:spPr>
          <a:xfrm>
            <a:off x="8121514" y="1424763"/>
            <a:ext cx="3563668" cy="9144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/>
              <a:t>2021 metais įregistruotas 261 gimimas, iš jų – 44 vaikai gimę užsienyje. </a:t>
            </a:r>
          </a:p>
        </p:txBody>
      </p:sp>
      <p:sp>
        <p:nvSpPr>
          <p:cNvPr id="5" name="Stačiakampis 4">
            <a:extLst>
              <a:ext uri="{FF2B5EF4-FFF2-40B4-BE49-F238E27FC236}">
                <a16:creationId xmlns:a16="http://schemas.microsoft.com/office/drawing/2014/main" id="{542501DD-6A07-40B0-8EFF-F029A0DF70A4}"/>
              </a:ext>
            </a:extLst>
          </p:cNvPr>
          <p:cNvSpPr/>
          <p:nvPr/>
        </p:nvSpPr>
        <p:spPr>
          <a:xfrm>
            <a:off x="8121514" y="2716619"/>
            <a:ext cx="3563667" cy="171184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/>
              <a:t>Naujagimių gimė Jungtinėje Karalystėje (21).,Norvegijoje (8), Švedijoje (2), Danijoje (3), Vokietijoje (4), Prancūzijoje (2), Slovėnijoje, Ispanijoje, Rumunijoje, JAV.</a:t>
            </a:r>
          </a:p>
        </p:txBody>
      </p:sp>
      <p:sp>
        <p:nvSpPr>
          <p:cNvPr id="6" name="Stačiakampis 5">
            <a:extLst>
              <a:ext uri="{FF2B5EF4-FFF2-40B4-BE49-F238E27FC236}">
                <a16:creationId xmlns:a16="http://schemas.microsoft.com/office/drawing/2014/main" id="{501C3ABD-5304-4DC8-9E5E-C3DDDC1856BA}"/>
              </a:ext>
            </a:extLst>
          </p:cNvPr>
          <p:cNvSpPr/>
          <p:nvPr/>
        </p:nvSpPr>
        <p:spPr>
          <a:xfrm>
            <a:off x="8195942" y="4784653"/>
            <a:ext cx="3489239" cy="564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/>
              <a:t>Įregistruotos  153 santuokos</a:t>
            </a:r>
          </a:p>
        </p:txBody>
      </p:sp>
      <p:sp>
        <p:nvSpPr>
          <p:cNvPr id="7" name="Stačiakampis 6">
            <a:extLst>
              <a:ext uri="{FF2B5EF4-FFF2-40B4-BE49-F238E27FC236}">
                <a16:creationId xmlns:a16="http://schemas.microsoft.com/office/drawing/2014/main" id="{9BCB3C62-496A-4DA5-9E40-1804C9B598DB}"/>
              </a:ext>
            </a:extLst>
          </p:cNvPr>
          <p:cNvSpPr/>
          <p:nvPr/>
        </p:nvSpPr>
        <p:spPr>
          <a:xfrm>
            <a:off x="255181" y="1387549"/>
            <a:ext cx="3189768" cy="98882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/>
              <a:t>Patraukliausi mėnesiai santuokoms buvo: </a:t>
            </a:r>
          </a:p>
          <a:p>
            <a:r>
              <a:rPr lang="lt-LT" dirty="0"/>
              <a:t>liepa (38 poros), rugpjūtis (28)</a:t>
            </a:r>
          </a:p>
        </p:txBody>
      </p:sp>
      <p:sp>
        <p:nvSpPr>
          <p:cNvPr id="8" name="Stačiakampis 7">
            <a:extLst>
              <a:ext uri="{FF2B5EF4-FFF2-40B4-BE49-F238E27FC236}">
                <a16:creationId xmlns:a16="http://schemas.microsoft.com/office/drawing/2014/main" id="{02B0102E-C3B7-476E-8C28-199C88C39B95}"/>
              </a:ext>
            </a:extLst>
          </p:cNvPr>
          <p:cNvSpPr/>
          <p:nvPr/>
        </p:nvSpPr>
        <p:spPr>
          <a:xfrm>
            <a:off x="287079" y="4486942"/>
            <a:ext cx="3189768" cy="5316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/>
              <a:t>Sudaryti 97 santuokos nutraukimo įrašai</a:t>
            </a:r>
          </a:p>
        </p:txBody>
      </p:sp>
      <p:sp>
        <p:nvSpPr>
          <p:cNvPr id="10" name="Stačiakampis 9">
            <a:extLst>
              <a:ext uri="{FF2B5EF4-FFF2-40B4-BE49-F238E27FC236}">
                <a16:creationId xmlns:a16="http://schemas.microsoft.com/office/drawing/2014/main" id="{C6894B13-2D18-42AB-A236-A69A51EB9557}"/>
              </a:ext>
            </a:extLst>
          </p:cNvPr>
          <p:cNvSpPr/>
          <p:nvPr/>
        </p:nvSpPr>
        <p:spPr>
          <a:xfrm>
            <a:off x="255181" y="2913321"/>
            <a:ext cx="3189768" cy="98882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/>
              <a:t>Užregistruotos 766 piliečių mirtys (2020 m. – 736, 2019 m. – 612, 2018 m – 645) </a:t>
            </a:r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84F168B5-1066-420F-9EAA-C6873FABA84A}"/>
              </a:ext>
            </a:extLst>
          </p:cNvPr>
          <p:cNvSpPr/>
          <p:nvPr/>
        </p:nvSpPr>
        <p:spPr>
          <a:xfrm>
            <a:off x="276447" y="5349309"/>
            <a:ext cx="3200401" cy="60492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/>
              <a:t>COVID-19 pandemija  nusinešė 93 gyvybes </a:t>
            </a:r>
          </a:p>
        </p:txBody>
      </p:sp>
    </p:spTree>
    <p:extLst>
      <p:ext uri="{BB962C8B-B14F-4D97-AF65-F5344CB8AC3E}">
        <p14:creationId xmlns:p14="http://schemas.microsoft.com/office/powerpoint/2010/main" val="96995309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805</Words>
  <Application>Microsoft Office PowerPoint</Application>
  <PresentationFormat>Plačiaekranė</PresentationFormat>
  <Paragraphs>74</Paragraphs>
  <Slides>14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Manrope</vt:lpstr>
      <vt:lpstr>Morope</vt:lpstr>
      <vt:lpstr>Times New Roman</vt:lpstr>
      <vt:lpstr>„Office“ tema</vt:lpstr>
      <vt:lpstr>UKMERGĖS  RAJONO SAVIVALDYBĖ</vt:lpstr>
      <vt:lpstr>2021 Biudžetas</vt:lpstr>
      <vt:lpstr>     2021 Smulkusis ir vidutinis verslas  *Projektai  *Tarptautiniai projektai  *Verslo konferencija  „Drauge galime daug. Žaliųjų  technologijų ir inovacijų plėtra –  ne alternatyva, bet būtinybė“.  *Smulkaus ir vidutinio verslo rėmimo  fondas        </vt:lpstr>
      <vt:lpstr>Bendradarbystės centras „Spiečius“  </vt:lpstr>
      <vt:lpstr>Kaimo plėtra  *Administruojamas projektas „Ukmergės rajono Leonpolio kadastrinės vietovės hidrotechnikos statinio ant Armonos upės ir Deltuvos kadastrinės vietovės tilto per Armanos upę rekonstrukcija  *Projektas „Ukmergės rajono Vidiškių miestelio viešosios infrastruktūros gerinimas ir plėtra“. Projektas įgyvendintas pagal Lietuvos kaimo plėtros 2014–2020 metų programos priemonę „Pagrindinės paslaugos ir kaimų atnaujinimas kaimo vietovėse“  *Projektas „Ukmergės rajono Dainavos gyvenvietės viešosios infrastruktūros gerinimas ir plėtra“.     </vt:lpstr>
      <vt:lpstr>„PowerPoint“ pateiktis</vt:lpstr>
      <vt:lpstr>„PowerPoint“ pateiktis</vt:lpstr>
      <vt:lpstr>„PowerPoint“ pateiktis</vt:lpstr>
      <vt:lpstr>„PowerPoint“ pateiktis</vt:lpstr>
      <vt:lpstr>    Kultūra * Rimantas Zinkevičius pripažintas geriausiu 2021 m. tautodailininku * Ukmergiškių bibliotekininkių komanda - geriausia Vilniaus regione   </vt:lpstr>
      <vt:lpstr>Sportas  * 2021 m. įgyvendintas projektas „Mažųjų judėjimo džiaugsmas“  * Projektas „Ukmergės sporto centro paslaugų plėtra“. * USC nuo 2021 m. rugsėjo 1 d. sukomplektuotos 47 mokomosios grupės, kurias lanko 704 auklėtiniai.   * Populiariausios sporto šakos: krepšinis, futbolas, dziudo </vt:lpstr>
      <vt:lpstr> Aplinka, infrastruktūra * „Ukmergės miesto gatvių apšvietimo modernizavimas“ * Gatvių rekonstravimas Ukmergės mieste II, III etapai * „Susisiekimo komunikacijų paskirties statinių Kauno g. ir Žiedo g. atkarpų rekonstrukcija, įrengiant žiedinę sankryžą, Ukmergės mieste“ * Transporto infrastruktūros modernizavimas * Gyvenamosios aplinkos infrastruktūros įrengimas ir tvarkymas. Inžinerinių statinių daugiabučių gyvenamųjų namų kvartalų kiemuose statyba. </vt:lpstr>
      <vt:lpstr>   Viešinimas  * Informavimas www.ukmerge.lt, „Facebook“, „YouTube, „Ukmergės žinios“, „Gimtoji žemė“   * Per mėnesį parengiama apie 100 pranėšimų  * Vieną įrašą „Facebook“ pamato nuo 3 tūkst. iki 4,5 tūkst. asmenų  * Per metus tinklalapyje užfiksuota daugiau nei 60 tūkst. „apsilankymų“   </vt:lpstr>
      <vt:lpstr>Ačiū už dėmesį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UKMERGĖS  RAJONO SAVIVALDYBĖ</dc:title>
  <dc:creator>Akvile</dc:creator>
  <cp:lastModifiedBy>Darius Varnas</cp:lastModifiedBy>
  <cp:revision>59</cp:revision>
  <dcterms:created xsi:type="dcterms:W3CDTF">2021-10-20T11:47:58Z</dcterms:created>
  <dcterms:modified xsi:type="dcterms:W3CDTF">2022-03-29T05:18:45Z</dcterms:modified>
</cp:coreProperties>
</file>